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handoutMasterIdLst>
    <p:handoutMasterId r:id="rId26"/>
  </p:handoutMasterIdLst>
  <p:sldIdLst>
    <p:sldId id="308" r:id="rId2"/>
    <p:sldId id="434" r:id="rId3"/>
    <p:sldId id="403" r:id="rId4"/>
    <p:sldId id="435" r:id="rId5"/>
    <p:sldId id="305" r:id="rId6"/>
    <p:sldId id="408" r:id="rId7"/>
    <p:sldId id="410" r:id="rId8"/>
    <p:sldId id="413" r:id="rId9"/>
    <p:sldId id="415" r:id="rId10"/>
    <p:sldId id="416" r:id="rId11"/>
    <p:sldId id="418" r:id="rId12"/>
    <p:sldId id="419" r:id="rId13"/>
    <p:sldId id="420" r:id="rId14"/>
    <p:sldId id="421" r:id="rId15"/>
    <p:sldId id="422" r:id="rId16"/>
    <p:sldId id="423" r:id="rId17"/>
    <p:sldId id="427" r:id="rId18"/>
    <p:sldId id="428" r:id="rId19"/>
    <p:sldId id="429" r:id="rId20"/>
    <p:sldId id="430" r:id="rId21"/>
    <p:sldId id="431" r:id="rId22"/>
    <p:sldId id="432" r:id="rId23"/>
    <p:sldId id="424"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2077" autoAdjust="0"/>
  </p:normalViewPr>
  <p:slideViewPr>
    <p:cSldViewPr>
      <p:cViewPr varScale="1">
        <p:scale>
          <a:sx n="54" d="100"/>
          <a:sy n="54" d="100"/>
        </p:scale>
        <p:origin x="1866" y="78"/>
      </p:cViewPr>
      <p:guideLst>
        <p:guide orient="horz" pos="2160"/>
        <p:guide pos="2880"/>
      </p:guideLst>
    </p:cSldViewPr>
  </p:slideViewPr>
  <p:outlineViewPr>
    <p:cViewPr>
      <p:scale>
        <a:sx n="33" d="100"/>
        <a:sy n="33" d="100"/>
      </p:scale>
      <p:origin x="0" y="246"/>
    </p:cViewPr>
  </p:outlineViewPr>
  <p:notesTextViewPr>
    <p:cViewPr>
      <p:scale>
        <a:sx n="1" d="1"/>
        <a:sy n="1" d="1"/>
      </p:scale>
      <p:origin x="0" y="0"/>
    </p:cViewPr>
  </p:notesTextViewPr>
  <p:sorterViewPr>
    <p:cViewPr>
      <p:scale>
        <a:sx n="100" d="100"/>
        <a:sy n="100" d="100"/>
      </p:scale>
      <p:origin x="0" y="0"/>
    </p:cViewPr>
  </p:sorterViewPr>
  <p:notesViewPr>
    <p:cSldViewPr>
      <p:cViewPr>
        <p:scale>
          <a:sx n="100" d="100"/>
          <a:sy n="100" d="100"/>
        </p:scale>
        <p:origin x="-1806" y="261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Course Name</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BE719A-B5A3-4BA4-A2F9-2F7F6BB330E9}" type="datetimeFigureOut">
              <a:rPr lang="en-US" smtClean="0"/>
              <a:pPr/>
              <a:t>1/9/2015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46E58E9-FD86-4069-9486-4A8FAF9257C6}" type="slidenum">
              <a:rPr lang="en-US" smtClean="0"/>
              <a:pPr/>
              <a:t>‹#›</a:t>
            </a:fld>
            <a:endParaRPr lang="en-US"/>
          </a:p>
        </p:txBody>
      </p:sp>
    </p:spTree>
    <p:extLst>
      <p:ext uri="{BB962C8B-B14F-4D97-AF65-F5344CB8AC3E}">
        <p14:creationId xmlns:p14="http://schemas.microsoft.com/office/powerpoint/2010/main" val="11127585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Course Name</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3C6FEF-9D69-498B-ACBB-6A76823C955D}" type="datetimeFigureOut">
              <a:rPr lang="en-US" smtClean="0"/>
              <a:pPr/>
              <a:t>1/9/2015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AB3B69-7968-40F8-B510-6655C16F6742}" type="slidenum">
              <a:rPr lang="en-US" smtClean="0"/>
              <a:pPr/>
              <a:t>‹#›</a:t>
            </a:fld>
            <a:endParaRPr lang="en-US"/>
          </a:p>
        </p:txBody>
      </p:sp>
    </p:spTree>
    <p:extLst>
      <p:ext uri="{BB962C8B-B14F-4D97-AF65-F5344CB8AC3E}">
        <p14:creationId xmlns:p14="http://schemas.microsoft.com/office/powerpoint/2010/main" val="39334181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AB3B69-7968-40F8-B510-6655C16F6742}" type="slidenum">
              <a:rPr lang="en-US" smtClean="0"/>
              <a:pPr/>
              <a:t>3</a:t>
            </a:fld>
            <a:endParaRPr lang="en-US"/>
          </a:p>
        </p:txBody>
      </p:sp>
    </p:spTree>
    <p:extLst>
      <p:ext uri="{BB962C8B-B14F-4D97-AF65-F5344CB8AC3E}">
        <p14:creationId xmlns:p14="http://schemas.microsoft.com/office/powerpoint/2010/main" val="303459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Additional notes on problem solving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b="1" kern="1200" dirty="0" smtClean="0">
                <a:solidFill>
                  <a:schemeClr val="tx1"/>
                </a:solidFill>
                <a:effectLst/>
                <a:latin typeface="+mn-lt"/>
                <a:ea typeface="+mn-ea"/>
                <a:cs typeface="+mn-cs"/>
              </a:rPr>
              <a:t>problem </a:t>
            </a:r>
            <a:r>
              <a:rPr lang="en-US" sz="1200" kern="1200" dirty="0" smtClean="0">
                <a:solidFill>
                  <a:schemeClr val="tx1"/>
                </a:solidFill>
                <a:effectLst/>
                <a:latin typeface="+mn-lt"/>
                <a:ea typeface="+mn-ea"/>
                <a:cs typeface="+mn-cs"/>
              </a:rPr>
              <a:t>exists when there is a situation you want to resolve but no solution is readily apparent. </a:t>
            </a:r>
            <a:r>
              <a:rPr lang="en-US" sz="1200" b="1" kern="1200" dirty="0" smtClean="0">
                <a:solidFill>
                  <a:schemeClr val="tx1"/>
                </a:solidFill>
                <a:effectLst/>
                <a:latin typeface="+mn-lt"/>
                <a:ea typeface="+mn-ea"/>
                <a:cs typeface="+mn-cs"/>
              </a:rPr>
              <a:t>Problem solving </a:t>
            </a:r>
            <a:r>
              <a:rPr lang="en-US" sz="1200" kern="1200" dirty="0" smtClean="0">
                <a:solidFill>
                  <a:schemeClr val="tx1"/>
                </a:solidFill>
                <a:effectLst/>
                <a:latin typeface="+mn-lt"/>
                <a:ea typeface="+mn-ea"/>
                <a:cs typeface="+mn-cs"/>
              </a:rPr>
              <a:t>is the process by which the unfamiliar situation is resolved. A situation that is a problem to one person may not be a problem to someone else.</a:t>
            </a:r>
          </a:p>
          <a:p>
            <a:endParaRPr lang="en-US" dirty="0"/>
          </a:p>
        </p:txBody>
      </p:sp>
      <p:sp>
        <p:nvSpPr>
          <p:cNvPr id="4" name="Slide Number Placeholder 3"/>
          <p:cNvSpPr>
            <a:spLocks noGrp="1"/>
          </p:cNvSpPr>
          <p:nvPr>
            <p:ph type="sldNum" sz="quarter" idx="10"/>
          </p:nvPr>
        </p:nvSpPr>
        <p:spPr/>
        <p:txBody>
          <a:bodyPr/>
          <a:lstStyle/>
          <a:p>
            <a:fld id="{53AB3B69-7968-40F8-B510-6655C16F6742}" type="slidenum">
              <a:rPr lang="en-US" smtClean="0"/>
              <a:pPr/>
              <a:t>5</a:t>
            </a:fld>
            <a:endParaRPr lang="en-US" dirty="0"/>
          </a:p>
        </p:txBody>
      </p:sp>
    </p:spTree>
    <p:extLst>
      <p:ext uri="{BB962C8B-B14F-4D97-AF65-F5344CB8AC3E}">
        <p14:creationId xmlns:p14="http://schemas.microsoft.com/office/powerpoint/2010/main" val="452633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Additional notes on problem solving skills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Problem solving Skill is the key skill required for a software engineer as it helps to develop technical as well as soft skills. </a:t>
            </a:r>
          </a:p>
          <a:p>
            <a:r>
              <a:rPr lang="en-US" sz="1200" b="1" kern="1200" dirty="0" smtClean="0">
                <a:solidFill>
                  <a:schemeClr val="tx1"/>
                </a:solidFill>
                <a:effectLst/>
                <a:latin typeface="+mn-lt"/>
                <a:ea typeface="+mn-ea"/>
                <a:cs typeface="+mn-cs"/>
              </a:rPr>
              <a:t>Logical Thinking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Thinking in terms of cause and consequences</a:t>
            </a:r>
          </a:p>
          <a:p>
            <a:r>
              <a:rPr lang="en-US" sz="1200" kern="1200" dirty="0" smtClean="0">
                <a:solidFill>
                  <a:schemeClr val="tx1"/>
                </a:solidFill>
                <a:effectLst/>
                <a:latin typeface="+mn-lt"/>
                <a:ea typeface="+mn-ea"/>
                <a:cs typeface="+mn-cs"/>
              </a:rPr>
              <a:t>Sequential thinking</a:t>
            </a:r>
          </a:p>
          <a:p>
            <a:r>
              <a:rPr lang="en-US" sz="1200" kern="1200" dirty="0" smtClean="0">
                <a:solidFill>
                  <a:schemeClr val="tx1"/>
                </a:solidFill>
                <a:effectLst/>
                <a:latin typeface="+mn-lt"/>
                <a:ea typeface="+mn-ea"/>
                <a:cs typeface="+mn-cs"/>
              </a:rPr>
              <a:t>Means following a train of thought</a:t>
            </a:r>
          </a:p>
          <a:p>
            <a:r>
              <a:rPr lang="en-US" sz="1200" kern="1200" dirty="0" smtClean="0">
                <a:solidFill>
                  <a:schemeClr val="tx1"/>
                </a:solidFill>
                <a:effectLst/>
                <a:latin typeface="+mn-lt"/>
                <a:ea typeface="+mn-ea"/>
                <a:cs typeface="+mn-cs"/>
              </a:rPr>
              <a:t>Helps in decision making and problem solving</a:t>
            </a:r>
          </a:p>
          <a:p>
            <a:endParaRPr lang="en-US" dirty="0"/>
          </a:p>
        </p:txBody>
      </p:sp>
      <p:sp>
        <p:nvSpPr>
          <p:cNvPr id="4" name="Slide Number Placeholder 3"/>
          <p:cNvSpPr>
            <a:spLocks noGrp="1"/>
          </p:cNvSpPr>
          <p:nvPr>
            <p:ph type="sldNum" sz="quarter" idx="10"/>
          </p:nvPr>
        </p:nvSpPr>
        <p:spPr/>
        <p:txBody>
          <a:bodyPr/>
          <a:lstStyle/>
          <a:p>
            <a:fld id="{53AB3B69-7968-40F8-B510-6655C16F6742}" type="slidenum">
              <a:rPr lang="en-US" smtClean="0"/>
              <a:pPr/>
              <a:t>6</a:t>
            </a:fld>
            <a:endParaRPr lang="en-US"/>
          </a:p>
        </p:txBody>
      </p:sp>
    </p:spTree>
    <p:extLst>
      <p:ext uri="{BB962C8B-B14F-4D97-AF65-F5344CB8AC3E}">
        <p14:creationId xmlns:p14="http://schemas.microsoft.com/office/powerpoint/2010/main" val="362812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Analogy</a:t>
            </a:r>
          </a:p>
          <a:p>
            <a:endParaRPr lang="en-US" dirty="0" smtClean="0"/>
          </a:p>
          <a:p>
            <a:r>
              <a:rPr lang="en-US" dirty="0" smtClean="0"/>
              <a:t>A </a:t>
            </a:r>
            <a:r>
              <a:rPr lang="en-US" b="1" dirty="0" smtClean="0"/>
              <a:t>programming paradigm </a:t>
            </a:r>
            <a:r>
              <a:rPr lang="en-US" dirty="0" smtClean="0"/>
              <a:t>is a fundamental style of computer programming. There are four main paradigms: imperative, declarative, functional and object oriented.</a:t>
            </a:r>
            <a:endParaRPr lang="en-US" dirty="0"/>
          </a:p>
        </p:txBody>
      </p:sp>
      <p:sp>
        <p:nvSpPr>
          <p:cNvPr id="4" name="Slide Number Placeholder 3"/>
          <p:cNvSpPr>
            <a:spLocks noGrp="1"/>
          </p:cNvSpPr>
          <p:nvPr>
            <p:ph type="sldNum" sz="quarter" idx="10"/>
          </p:nvPr>
        </p:nvSpPr>
        <p:spPr/>
        <p:txBody>
          <a:bodyPr/>
          <a:lstStyle/>
          <a:p>
            <a:fld id="{53AB3B69-7968-40F8-B510-6655C16F6742}" type="slidenum">
              <a:rPr lang="en-US" smtClean="0"/>
              <a:pPr/>
              <a:t>17</a:t>
            </a:fld>
            <a:endParaRPr lang="en-US"/>
          </a:p>
        </p:txBody>
      </p:sp>
    </p:spTree>
    <p:extLst>
      <p:ext uri="{BB962C8B-B14F-4D97-AF65-F5344CB8AC3E}">
        <p14:creationId xmlns:p14="http://schemas.microsoft.com/office/powerpoint/2010/main" val="837143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Additional notes on unstructured programming</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Non-structured programming </a:t>
            </a:r>
            <a:r>
              <a:rPr lang="en-US" sz="1200" kern="1200" dirty="0" smtClean="0">
                <a:solidFill>
                  <a:schemeClr val="tx1"/>
                </a:solidFill>
                <a:effectLst/>
                <a:latin typeface="+mn-lt"/>
                <a:ea typeface="+mn-ea"/>
                <a:cs typeface="+mn-cs"/>
              </a:rPr>
              <a:t>is the historically earliest programming paradigm capable of creating Turing-complete algorithms. It has been followed historically by procedural programming and then object oriented programming, both of them considered as structured programming.</a:t>
            </a:r>
          </a:p>
          <a:p>
            <a:r>
              <a:rPr lang="en-US" sz="1200" kern="1200" dirty="0" smtClean="0">
                <a:solidFill>
                  <a:schemeClr val="tx1"/>
                </a:solidFill>
                <a:effectLst/>
                <a:latin typeface="+mn-lt"/>
                <a:ea typeface="+mn-ea"/>
                <a:cs typeface="+mn-cs"/>
              </a:rPr>
              <a:t>Unstructured programming has been heavily criticized for producing hardly-readable code and is sometimes considered a bad approach for creating major projects, but had been praised for the freedom it offers to programmers.</a:t>
            </a:r>
          </a:p>
          <a:p>
            <a:r>
              <a:rPr lang="en-US" sz="1200" kern="1200" dirty="0" smtClean="0">
                <a:solidFill>
                  <a:schemeClr val="tx1"/>
                </a:solidFill>
                <a:effectLst/>
                <a:latin typeface="+mn-lt"/>
                <a:ea typeface="+mn-ea"/>
                <a:cs typeface="+mn-cs"/>
              </a:rPr>
              <a:t>There are both high- and low-level programming languages that use non-structured programming. These include early versions of BASIC, JOSS, FOCAL, MUMPS, TELCOMP, COBOL, machine level code, early assembler systems (without procedural meta-operators), assembler debuggers and some scripting languages such as MS-DOS batch file language.</a:t>
            </a:r>
          </a:p>
          <a:p>
            <a:endParaRPr lang="en-US" dirty="0"/>
          </a:p>
        </p:txBody>
      </p:sp>
      <p:sp>
        <p:nvSpPr>
          <p:cNvPr id="4" name="Slide Number Placeholder 3"/>
          <p:cNvSpPr>
            <a:spLocks noGrp="1"/>
          </p:cNvSpPr>
          <p:nvPr>
            <p:ph type="sldNum" sz="quarter" idx="10"/>
          </p:nvPr>
        </p:nvSpPr>
        <p:spPr/>
        <p:txBody>
          <a:bodyPr/>
          <a:lstStyle/>
          <a:p>
            <a:pPr>
              <a:defRPr/>
            </a:pPr>
            <a:fld id="{0DEB8EAE-BACD-48BF-9DC6-B7A138EBA062}" type="slidenum">
              <a:rPr lang="en-US" smtClean="0"/>
              <a:pPr>
                <a:defRPr/>
              </a:pPr>
              <a:t>18</a:t>
            </a:fld>
            <a:endParaRPr lang="en-US"/>
          </a:p>
        </p:txBody>
      </p:sp>
    </p:spTree>
    <p:extLst>
      <p:ext uri="{BB962C8B-B14F-4D97-AF65-F5344CB8AC3E}">
        <p14:creationId xmlns:p14="http://schemas.microsoft.com/office/powerpoint/2010/main" val="318890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Additional notes on structured programming</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Structured programming</a:t>
            </a:r>
            <a:r>
              <a:rPr lang="en-US" sz="1200" kern="1200" dirty="0" smtClean="0">
                <a:solidFill>
                  <a:schemeClr val="tx1"/>
                </a:solidFill>
                <a:effectLst/>
                <a:latin typeface="+mn-lt"/>
                <a:ea typeface="+mn-ea"/>
                <a:cs typeface="+mn-cs"/>
              </a:rPr>
              <a:t> is a programming paradigm aimed on improving the clarity, quality, and development time of a computer program by making extensive use of subroutines, block structures and for and while loops —in contrast to using simple tests and jumps such as the go to statement which could lead to spaghetti code which is both difficult to follow and to maintain.</a:t>
            </a:r>
          </a:p>
          <a:p>
            <a:r>
              <a:rPr lang="en-US" sz="1200" kern="1200" dirty="0" smtClean="0">
                <a:solidFill>
                  <a:schemeClr val="tx1"/>
                </a:solidFill>
                <a:effectLst/>
                <a:latin typeface="+mn-lt"/>
                <a:ea typeface="+mn-ea"/>
                <a:cs typeface="+mn-cs"/>
              </a:rPr>
              <a:t>Some of the languages initially used for structured programming languages include: ALGOL, PASCAL, PL/I and ADA – but most new procedural programming languages since that time have included features to encourage structured programming, and sometimes deliberately left out features in an effort to make unstructured programming more difficult.</a:t>
            </a:r>
          </a:p>
          <a:p>
            <a:endParaRPr lang="en-US" dirty="0"/>
          </a:p>
        </p:txBody>
      </p:sp>
      <p:sp>
        <p:nvSpPr>
          <p:cNvPr id="4" name="Slide Number Placeholder 3"/>
          <p:cNvSpPr>
            <a:spLocks noGrp="1"/>
          </p:cNvSpPr>
          <p:nvPr>
            <p:ph type="sldNum" sz="quarter" idx="10"/>
          </p:nvPr>
        </p:nvSpPr>
        <p:spPr/>
        <p:txBody>
          <a:bodyPr/>
          <a:lstStyle/>
          <a:p>
            <a:fld id="{53AB3B69-7968-40F8-B510-6655C16F6742}" type="slidenum">
              <a:rPr lang="en-US" smtClean="0"/>
              <a:pPr/>
              <a:t>20</a:t>
            </a:fld>
            <a:endParaRPr lang="en-US"/>
          </a:p>
        </p:txBody>
      </p:sp>
    </p:spTree>
    <p:extLst>
      <p:ext uri="{BB962C8B-B14F-4D97-AF65-F5344CB8AC3E}">
        <p14:creationId xmlns:p14="http://schemas.microsoft.com/office/powerpoint/2010/main" val="4286311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Additional information on Similarities between Structured programming and object oriented programming?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structured programming...the idea was that the overall flow of control of the program was laid out using a function call hierarchy - sort of like an inverted tree. The main routine was at the top and then called routines branched out in successive layers under that. When these functional "trees" were implemented as skeleton code without any real business logic or other body, this was called "Top Down" programming, because the tree was implemented from the "top down" to give it structure, before any of the detail was filled in. In this way the overall flow and structure of a program can be tested before being overwhelmed by detail.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Object Oriented programming doesn't think of a single flow of control through the program. Instead, real-world business entities in the problem space are implemented as individual objects with (a) their own data and (b) their own behavior. The program is then put together by implementing logical flow of control from object to object, with each one doing "its own thing" and then calling on other objects to "do their own thing". In this way, it's hoped that overall functionality within the program is encapsulated and divided up logically so that each bit can be implemented separately and, hopefully, re-used in other programs.</a:t>
            </a:r>
          </a:p>
          <a:p>
            <a:endParaRPr lang="en-US" dirty="0"/>
          </a:p>
        </p:txBody>
      </p:sp>
      <p:sp>
        <p:nvSpPr>
          <p:cNvPr id="4" name="Slide Number Placeholder 3"/>
          <p:cNvSpPr>
            <a:spLocks noGrp="1"/>
          </p:cNvSpPr>
          <p:nvPr>
            <p:ph type="sldNum" sz="quarter" idx="10"/>
          </p:nvPr>
        </p:nvSpPr>
        <p:spPr/>
        <p:txBody>
          <a:bodyPr/>
          <a:lstStyle/>
          <a:p>
            <a:fld id="{53AB3B69-7968-40F8-B510-6655C16F6742}" type="slidenum">
              <a:rPr lang="en-US" smtClean="0"/>
              <a:pPr/>
              <a:t>21</a:t>
            </a:fld>
            <a:endParaRPr lang="en-US"/>
          </a:p>
        </p:txBody>
      </p:sp>
    </p:spTree>
    <p:extLst>
      <p:ext uri="{BB962C8B-B14F-4D97-AF65-F5344CB8AC3E}">
        <p14:creationId xmlns:p14="http://schemas.microsoft.com/office/powerpoint/2010/main" val="1529634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Additional </a:t>
            </a:r>
            <a:r>
              <a:rPr lang="en-US" sz="1200" b="1" kern="1200" smtClean="0">
                <a:solidFill>
                  <a:schemeClr val="tx1"/>
                </a:solidFill>
                <a:effectLst/>
                <a:latin typeface="+mn-lt"/>
                <a:ea typeface="+mn-ea"/>
                <a:cs typeface="+mn-cs"/>
              </a:rPr>
              <a:t>information – OOP</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OOP is a design philosophy. It stands for Object Oriented Programming. </a:t>
            </a:r>
            <a:r>
              <a:rPr lang="en-US" sz="1200" b="1" kern="1200" dirty="0" smtClean="0">
                <a:solidFill>
                  <a:schemeClr val="tx1"/>
                </a:solidFill>
                <a:effectLst/>
                <a:latin typeface="+mn-lt"/>
                <a:ea typeface="+mn-ea"/>
                <a:cs typeface="+mn-cs"/>
              </a:rPr>
              <a:t>O</a:t>
            </a:r>
            <a:r>
              <a:rPr lang="en-US" sz="1200" kern="1200" dirty="0" smtClean="0">
                <a:solidFill>
                  <a:schemeClr val="tx1"/>
                </a:solidFill>
                <a:effectLst/>
                <a:latin typeface="+mn-lt"/>
                <a:ea typeface="+mn-ea"/>
                <a:cs typeface="+mn-cs"/>
              </a:rPr>
              <a:t>bject-</a:t>
            </a:r>
            <a:r>
              <a:rPr lang="en-US" sz="1200" b="1" kern="1200" dirty="0" smtClean="0">
                <a:solidFill>
                  <a:schemeClr val="tx1"/>
                </a:solidFill>
                <a:effectLst/>
                <a:latin typeface="+mn-lt"/>
                <a:ea typeface="+mn-ea"/>
                <a:cs typeface="+mn-cs"/>
              </a:rPr>
              <a:t>O</a:t>
            </a:r>
            <a:r>
              <a:rPr lang="en-US" sz="1200" kern="1200" dirty="0" smtClean="0">
                <a:solidFill>
                  <a:schemeClr val="tx1"/>
                </a:solidFill>
                <a:effectLst/>
                <a:latin typeface="+mn-lt"/>
                <a:ea typeface="+mn-ea"/>
                <a:cs typeface="+mn-cs"/>
              </a:rPr>
              <a:t>riented </a:t>
            </a:r>
            <a:r>
              <a:rPr lang="en-US" sz="1200" b="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rogramming (OOP) uses a different set of programming languages than old procedural programming languages (C, Pascal, etc.). Everything in OOP is grouped as self-sustainable "objects". Hence, you gain re-usability by means of four main object-oriented programming concepts. In order to clearly understand the object orientation, let’s take your “hand” as an example. The “hand” is a class. Your body has two objects of type hand, named left hand and right hand. Their main functions are controlled/ managed by a set of electrical signals sent through your shoulders (through an interface). So the shoulder is an interface which your body uses to interact with your hands. The hand is a well architected class. The hand is being re-used to create the left hand and the right hand by slightly changing the properties of it. </a:t>
            </a:r>
          </a:p>
          <a:p>
            <a:r>
              <a:rPr lang="en-US" sz="1200" b="1" kern="1200" dirty="0" smtClean="0">
                <a:solidFill>
                  <a:schemeClr val="tx1"/>
                </a:solidFill>
                <a:effectLst/>
                <a:latin typeface="+mn-lt"/>
                <a:ea typeface="+mn-ea"/>
                <a:cs typeface="+mn-cs"/>
              </a:rPr>
              <a:t>Object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object can be considered a "thing" that can perform a set of </a:t>
            </a:r>
            <a:r>
              <a:rPr lang="en-US" sz="1200" b="1" kern="1200" dirty="0" smtClean="0">
                <a:solidFill>
                  <a:schemeClr val="tx1"/>
                </a:solidFill>
                <a:effectLst/>
                <a:latin typeface="+mn-lt"/>
                <a:ea typeface="+mn-ea"/>
                <a:cs typeface="+mn-cs"/>
              </a:rPr>
              <a:t>related </a:t>
            </a:r>
            <a:r>
              <a:rPr lang="en-US" sz="1200" kern="1200" dirty="0" smtClean="0">
                <a:solidFill>
                  <a:schemeClr val="tx1"/>
                </a:solidFill>
                <a:effectLst/>
                <a:latin typeface="+mn-lt"/>
                <a:ea typeface="+mn-ea"/>
                <a:cs typeface="+mn-cs"/>
              </a:rPr>
              <a:t>activities. The set of activities that the object performs defines the object's behavior. For example, the hand can grip something or a Student (object) can give the name or address. In pure OOP terms an object is an instance of a class. </a:t>
            </a:r>
          </a:p>
          <a:p>
            <a:r>
              <a:rPr lang="en-US" sz="1200" b="1" kern="1200" dirty="0" smtClean="0">
                <a:solidFill>
                  <a:schemeClr val="tx1"/>
                </a:solidFill>
                <a:effectLst/>
                <a:latin typeface="+mn-lt"/>
                <a:ea typeface="+mn-ea"/>
                <a:cs typeface="+mn-cs"/>
              </a:rPr>
              <a:t>Class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class is simply a representation of a type of object. It is the blueprint/ plan/ template that describe the details of an object. A class is the blueprint from which the individual objects are created. Class is composed of three things: a name, attributes, and operations. </a:t>
            </a:r>
          </a:p>
          <a:p>
            <a:endParaRPr lang="en-US" i="0" dirty="0"/>
          </a:p>
        </p:txBody>
      </p:sp>
      <p:sp>
        <p:nvSpPr>
          <p:cNvPr id="4" name="Slide Number Placeholder 3"/>
          <p:cNvSpPr>
            <a:spLocks noGrp="1"/>
          </p:cNvSpPr>
          <p:nvPr>
            <p:ph type="sldNum" sz="quarter" idx="10"/>
          </p:nvPr>
        </p:nvSpPr>
        <p:spPr/>
        <p:txBody>
          <a:bodyPr/>
          <a:lstStyle/>
          <a:p>
            <a:fld id="{53AB3B69-7968-40F8-B510-6655C16F6742}" type="slidenum">
              <a:rPr lang="en-US" smtClean="0"/>
              <a:pPr/>
              <a:t>22</a:t>
            </a:fld>
            <a:endParaRPr lang="en-US"/>
          </a:p>
        </p:txBody>
      </p:sp>
    </p:spTree>
    <p:extLst>
      <p:ext uri="{BB962C8B-B14F-4D97-AF65-F5344CB8AC3E}">
        <p14:creationId xmlns:p14="http://schemas.microsoft.com/office/powerpoint/2010/main" val="22838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526" y="91297"/>
            <a:ext cx="676191" cy="733333"/>
          </a:xfrm>
          <a:prstGeom prst="rect">
            <a:avLst/>
          </a:prstGeom>
        </p:spPr>
      </p:pic>
      <p:sp>
        <p:nvSpPr>
          <p:cNvPr id="14" name="Date Placeholder 13"/>
          <p:cNvSpPr>
            <a:spLocks noGrp="1"/>
          </p:cNvSpPr>
          <p:nvPr>
            <p:ph type="dt" sz="half" idx="10"/>
          </p:nvPr>
        </p:nvSpPr>
        <p:spPr>
          <a:xfrm>
            <a:off x="6629400" y="6363222"/>
            <a:ext cx="1371600" cy="365125"/>
          </a:xfrm>
        </p:spPr>
        <p:txBody>
          <a:bodyPr/>
          <a:lstStyle/>
          <a:p>
            <a:fld id="{1C965439-A7BC-4317-8459-26DFB30FE05F}" type="datetime1">
              <a:rPr lang="en-US" smtClean="0"/>
              <a:t>1/9/2015</a:t>
            </a:fld>
            <a:endParaRPr lang="en-US"/>
          </a:p>
        </p:txBody>
      </p:sp>
      <p:sp>
        <p:nvSpPr>
          <p:cNvPr id="15" name="Footer Placeholder 14"/>
          <p:cNvSpPr>
            <a:spLocks noGrp="1"/>
          </p:cNvSpPr>
          <p:nvPr>
            <p:ph type="ftr" sz="quarter" idx="11"/>
          </p:nvPr>
        </p:nvSpPr>
        <p:spPr>
          <a:xfrm>
            <a:off x="1295400" y="6356350"/>
            <a:ext cx="4419600" cy="365125"/>
          </a:xfrm>
        </p:spPr>
        <p:txBody>
          <a:bodyPr/>
          <a:lstStyle/>
          <a:p>
            <a:r>
              <a:rPr lang="en-US" smtClean="0"/>
              <a:t>CSE 1002               Computer science and Engg</a:t>
            </a:r>
            <a:endParaRPr lang="en-US"/>
          </a:p>
        </p:txBody>
      </p:sp>
      <p:sp>
        <p:nvSpPr>
          <p:cNvPr id="16" name="Slide Number Placeholder 15"/>
          <p:cNvSpPr>
            <a:spLocks noGrp="1"/>
          </p:cNvSpPr>
          <p:nvPr>
            <p:ph type="sldNum" sz="quarter" idx="12"/>
          </p:nvPr>
        </p:nvSpPr>
        <p:spPr/>
        <p:txBody>
          <a:bodyPr/>
          <a:lstStyle/>
          <a:p>
            <a:fld id="{C839977E-EAC6-4CBE-AE0E-153E042775AB}" type="slidenum">
              <a:rPr lang="en-US" smtClean="0"/>
              <a:pPr/>
              <a:t>‹#›</a:t>
            </a:fld>
            <a:endParaRPr lang="en-US"/>
          </a:p>
        </p:txBody>
      </p:sp>
      <p:sp>
        <p:nvSpPr>
          <p:cNvPr id="18" name="Title 17"/>
          <p:cNvSpPr>
            <a:spLocks noGrp="1"/>
          </p:cNvSpPr>
          <p:nvPr>
            <p:ph type="title"/>
          </p:nvPr>
        </p:nvSpPr>
        <p:spPr/>
        <p:txBody>
          <a:bodyPr/>
          <a:lstStyle/>
          <a:p>
            <a:r>
              <a:rPr lang="en-US" smtClean="0"/>
              <a:t>Click to edit Master title style</a:t>
            </a:r>
            <a:endParaRPr lang="en-US"/>
          </a:p>
        </p:txBody>
      </p:sp>
      <p:sp>
        <p:nvSpPr>
          <p:cNvPr id="20" name="Text Placeholder 19"/>
          <p:cNvSpPr>
            <a:spLocks noGrp="1"/>
          </p:cNvSpPr>
          <p:nvPr>
            <p:ph type="body" sz="quarter" idx="13"/>
          </p:nvPr>
        </p:nvSpPr>
        <p:spPr>
          <a:xfrm>
            <a:off x="2971800" y="1981200"/>
            <a:ext cx="4191000" cy="609600"/>
          </a:xfrm>
          <a:prstGeom prst="rect">
            <a:avLst/>
          </a:prstGeom>
        </p:spPr>
        <p:txBody>
          <a:bodyPr/>
          <a:lstStyle/>
          <a:p>
            <a:pPr lvl="0"/>
            <a:r>
              <a:rPr lang="en-US" smtClean="0"/>
              <a:t>Click to edit Master text styles</a:t>
            </a:r>
          </a:p>
        </p:txBody>
      </p:sp>
      <p:sp>
        <p:nvSpPr>
          <p:cNvPr id="8" name="Rectangle 7"/>
          <p:cNvSpPr/>
          <p:nvPr userDrawn="1"/>
        </p:nvSpPr>
        <p:spPr>
          <a:xfrm>
            <a:off x="8305800" y="0"/>
            <a:ext cx="838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64873842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24000" y="3154004"/>
            <a:ext cx="7010398" cy="549992"/>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19200" y="1066800"/>
            <a:ext cx="7467600" cy="50593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F1F688-452D-45D2-BEB6-DF20F9940DD9}" type="datetime1">
              <a:rPr lang="en-US" smtClean="0"/>
              <a:t>1/9/2015</a:t>
            </a:fld>
            <a:endParaRPr lang="en-US"/>
          </a:p>
        </p:txBody>
      </p:sp>
      <p:sp>
        <p:nvSpPr>
          <p:cNvPr id="5" name="Footer Placeholder 4"/>
          <p:cNvSpPr>
            <a:spLocks noGrp="1"/>
          </p:cNvSpPr>
          <p:nvPr>
            <p:ph type="ftr" sz="quarter" idx="11"/>
          </p:nvPr>
        </p:nvSpPr>
        <p:spPr/>
        <p:txBody>
          <a:bodyPr/>
          <a:lstStyle/>
          <a:p>
            <a:r>
              <a:rPr lang="en-US" smtClean="0"/>
              <a:t>CSE 1002               Computer science and Engg</a:t>
            </a:r>
            <a:endParaRPr lang="en-US"/>
          </a:p>
        </p:txBody>
      </p:sp>
      <p:sp>
        <p:nvSpPr>
          <p:cNvPr id="6" name="Slide Number Placeholder 5"/>
          <p:cNvSpPr>
            <a:spLocks noGrp="1"/>
          </p:cNvSpPr>
          <p:nvPr>
            <p:ph type="sldNum" sz="quarter" idx="12"/>
          </p:nvPr>
        </p:nvSpPr>
        <p:spPr/>
        <p:txBody>
          <a:bodyPr/>
          <a:lstStyle/>
          <a:p>
            <a:fld id="{C839977E-EAC6-4CBE-AE0E-153E042775AB}" type="slidenum">
              <a:rPr lang="en-US" smtClean="0"/>
              <a:pPr/>
              <a:t>‹#›</a:t>
            </a:fld>
            <a:endParaRPr lang="en-US"/>
          </a:p>
        </p:txBody>
      </p:sp>
      <p:sp>
        <p:nvSpPr>
          <p:cNvPr id="7" name="Rectangle 6"/>
          <p:cNvSpPr/>
          <p:nvPr/>
        </p:nvSpPr>
        <p:spPr>
          <a:xfrm flipV="1">
            <a:off x="0" y="888304"/>
            <a:ext cx="9144000" cy="56366"/>
          </a:xfrm>
          <a:prstGeom prst="rect">
            <a:avLst/>
          </a:prstGeom>
          <a:solidFill>
            <a:srgbClr val="00009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lumMod val="75000"/>
                </a:schemeClr>
              </a:solidFill>
            </a:endParaRPr>
          </a:p>
        </p:txBody>
      </p:sp>
      <p:sp>
        <p:nvSpPr>
          <p:cNvPr id="8" name="Title 10"/>
          <p:cNvSpPr txBox="1">
            <a:spLocks/>
          </p:cNvSpPr>
          <p:nvPr userDrawn="1"/>
        </p:nvSpPr>
        <p:spPr>
          <a:xfrm>
            <a:off x="1219199" y="152400"/>
            <a:ext cx="7162801"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mtClean="0"/>
              <a:t>Click to edit Master title style</a:t>
            </a:r>
            <a:endParaRPr lang="en-US"/>
          </a:p>
        </p:txBody>
      </p:sp>
    </p:spTree>
    <p:extLst>
      <p:ext uri="{BB962C8B-B14F-4D97-AF65-F5344CB8AC3E}">
        <p14:creationId xmlns:p14="http://schemas.microsoft.com/office/powerpoint/2010/main" val="2345007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66800"/>
            <a:ext cx="2057400" cy="505936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71600" y="1066800"/>
            <a:ext cx="5105400" cy="50593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792A01-2EED-4064-AB8E-73F5E690E957}" type="datetime1">
              <a:rPr lang="en-US" smtClean="0"/>
              <a:t>1/9/2015</a:t>
            </a:fld>
            <a:endParaRPr lang="en-US"/>
          </a:p>
        </p:txBody>
      </p:sp>
      <p:sp>
        <p:nvSpPr>
          <p:cNvPr id="5" name="Footer Placeholder 4"/>
          <p:cNvSpPr>
            <a:spLocks noGrp="1"/>
          </p:cNvSpPr>
          <p:nvPr>
            <p:ph type="ftr" sz="quarter" idx="11"/>
          </p:nvPr>
        </p:nvSpPr>
        <p:spPr/>
        <p:txBody>
          <a:bodyPr/>
          <a:lstStyle/>
          <a:p>
            <a:r>
              <a:rPr lang="en-US" smtClean="0"/>
              <a:t>CSE 1002               Computer science and Engg</a:t>
            </a:r>
            <a:endParaRPr lang="en-US"/>
          </a:p>
        </p:txBody>
      </p:sp>
      <p:sp>
        <p:nvSpPr>
          <p:cNvPr id="6" name="Slide Number Placeholder 5"/>
          <p:cNvSpPr>
            <a:spLocks noGrp="1"/>
          </p:cNvSpPr>
          <p:nvPr>
            <p:ph type="sldNum" sz="quarter" idx="12"/>
          </p:nvPr>
        </p:nvSpPr>
        <p:spPr/>
        <p:txBody>
          <a:bodyPr/>
          <a:lstStyle/>
          <a:p>
            <a:fld id="{C839977E-EAC6-4CBE-AE0E-153E042775AB}" type="slidenum">
              <a:rPr lang="en-US" smtClean="0"/>
              <a:pPr/>
              <a:t>‹#›</a:t>
            </a:fld>
            <a:endParaRPr lang="en-US"/>
          </a:p>
        </p:txBody>
      </p:sp>
      <p:sp>
        <p:nvSpPr>
          <p:cNvPr id="7" name="Rectangle 6"/>
          <p:cNvSpPr/>
          <p:nvPr/>
        </p:nvSpPr>
        <p:spPr>
          <a:xfrm flipV="1">
            <a:off x="0" y="888304"/>
            <a:ext cx="9144000" cy="56366"/>
          </a:xfrm>
          <a:prstGeom prst="rect">
            <a:avLst/>
          </a:prstGeom>
          <a:solidFill>
            <a:srgbClr val="00009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lumMod val="75000"/>
                </a:schemeClr>
              </a:solidFill>
            </a:endParaRPr>
          </a:p>
        </p:txBody>
      </p:sp>
      <p:sp>
        <p:nvSpPr>
          <p:cNvPr id="8" name="Title 10"/>
          <p:cNvSpPr txBox="1">
            <a:spLocks/>
          </p:cNvSpPr>
          <p:nvPr userDrawn="1"/>
        </p:nvSpPr>
        <p:spPr>
          <a:xfrm>
            <a:off x="1219199" y="152400"/>
            <a:ext cx="7162801"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mtClean="0"/>
              <a:t>Click to edit Master title style</a:t>
            </a:r>
            <a:endParaRPr lang="en-US"/>
          </a:p>
        </p:txBody>
      </p:sp>
    </p:spTree>
    <p:extLst>
      <p:ext uri="{BB962C8B-B14F-4D97-AF65-F5344CB8AC3E}">
        <p14:creationId xmlns:p14="http://schemas.microsoft.com/office/powerpoint/2010/main" val="4729562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066800"/>
            <a:ext cx="7467600"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400800" y="6363222"/>
            <a:ext cx="1600200" cy="365125"/>
          </a:xfrm>
        </p:spPr>
        <p:txBody>
          <a:bodyPr/>
          <a:lstStyle/>
          <a:p>
            <a:fld id="{5F3BB995-FBF7-4DD5-B609-89499C8CC38F}" type="datetime1">
              <a:rPr lang="en-US" smtClean="0"/>
              <a:t>1/9/2015</a:t>
            </a:fld>
            <a:endParaRPr lang="en-US"/>
          </a:p>
        </p:txBody>
      </p:sp>
      <p:sp>
        <p:nvSpPr>
          <p:cNvPr id="6" name="Slide Number Placeholder 5"/>
          <p:cNvSpPr>
            <a:spLocks noGrp="1"/>
          </p:cNvSpPr>
          <p:nvPr>
            <p:ph type="sldNum" sz="quarter" idx="12"/>
          </p:nvPr>
        </p:nvSpPr>
        <p:spPr/>
        <p:txBody>
          <a:bodyPr/>
          <a:lstStyle/>
          <a:p>
            <a:fld id="{C839977E-EAC6-4CBE-AE0E-153E042775AB}" type="slidenum">
              <a:rPr lang="en-US" smtClean="0"/>
              <a:pPr/>
              <a:t>‹#›</a:t>
            </a:fld>
            <a:endParaRPr lang="en-US"/>
          </a:p>
        </p:txBody>
      </p:sp>
      <p:sp>
        <p:nvSpPr>
          <p:cNvPr id="10" name="Footer Placeholder 14"/>
          <p:cNvSpPr>
            <a:spLocks noGrp="1"/>
          </p:cNvSpPr>
          <p:nvPr>
            <p:ph type="ftr" sz="quarter" idx="11"/>
          </p:nvPr>
        </p:nvSpPr>
        <p:spPr>
          <a:xfrm>
            <a:off x="1295400" y="6356350"/>
            <a:ext cx="4419600" cy="365125"/>
          </a:xfrm>
        </p:spPr>
        <p:txBody>
          <a:bodyPr/>
          <a:lstStyle/>
          <a:p>
            <a:r>
              <a:rPr lang="en-US" smtClean="0"/>
              <a:t>CSE 1002               Computer science and Engg</a:t>
            </a:r>
            <a:endParaRPr lang="en-US"/>
          </a:p>
        </p:txBody>
      </p:sp>
      <p:sp>
        <p:nvSpPr>
          <p:cNvPr id="7" name="Rectangle 6"/>
          <p:cNvSpPr/>
          <p:nvPr/>
        </p:nvSpPr>
        <p:spPr>
          <a:xfrm flipV="1">
            <a:off x="0" y="888304"/>
            <a:ext cx="9144000" cy="56366"/>
          </a:xfrm>
          <a:prstGeom prst="rect">
            <a:avLst/>
          </a:prstGeom>
          <a:solidFill>
            <a:srgbClr val="00009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lumMod val="75000"/>
                </a:schemeClr>
              </a:solidFill>
            </a:endParaRPr>
          </a:p>
        </p:txBody>
      </p:sp>
      <p:sp>
        <p:nvSpPr>
          <p:cNvPr id="8" name="Title 7"/>
          <p:cNvSpPr>
            <a:spLocks noGrp="1"/>
          </p:cNvSpPr>
          <p:nvPr>
            <p:ph type="title"/>
          </p:nvPr>
        </p:nvSpPr>
        <p:spPr>
          <a:xfrm>
            <a:off x="1143000" y="21021"/>
            <a:ext cx="7823333" cy="867283"/>
          </a:xfrm>
        </p:spPr>
        <p:txBody>
          <a:bodyPr/>
          <a:lstStyle/>
          <a:p>
            <a:r>
              <a:rPr lang="en-US" smtClean="0"/>
              <a:t>Click to edit Master title style</a:t>
            </a:r>
            <a:endParaRPr lang="en-US"/>
          </a:p>
        </p:txBody>
      </p:sp>
      <p:sp>
        <p:nvSpPr>
          <p:cNvPr id="9" name="Rectangle 8"/>
          <p:cNvSpPr/>
          <p:nvPr userDrawn="1"/>
        </p:nvSpPr>
        <p:spPr>
          <a:xfrm>
            <a:off x="8305800" y="0"/>
            <a:ext cx="838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0407348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199" y="4406900"/>
            <a:ext cx="7275513" cy="1362075"/>
          </a:xfrm>
          <a:prstGeom prst="rect">
            <a:avLst/>
          </a:prstGeo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1219199" y="2906713"/>
            <a:ext cx="7275513"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C6ED96-BBB4-4FED-AD4D-EB78226F524E}" type="datetime1">
              <a:rPr lang="en-US" smtClean="0"/>
              <a:t>1/9/2015</a:t>
            </a:fld>
            <a:endParaRPr lang="en-US"/>
          </a:p>
        </p:txBody>
      </p:sp>
      <p:sp>
        <p:nvSpPr>
          <p:cNvPr id="5" name="Footer Placeholder 4"/>
          <p:cNvSpPr>
            <a:spLocks noGrp="1"/>
          </p:cNvSpPr>
          <p:nvPr>
            <p:ph type="ftr" sz="quarter" idx="11"/>
          </p:nvPr>
        </p:nvSpPr>
        <p:spPr/>
        <p:txBody>
          <a:bodyPr/>
          <a:lstStyle/>
          <a:p>
            <a:r>
              <a:rPr lang="en-US" smtClean="0"/>
              <a:t>CSE 1002               Computer science and Engg</a:t>
            </a:r>
            <a:endParaRPr lang="en-US"/>
          </a:p>
        </p:txBody>
      </p:sp>
      <p:sp>
        <p:nvSpPr>
          <p:cNvPr id="6" name="Slide Number Placeholder 5"/>
          <p:cNvSpPr>
            <a:spLocks noGrp="1"/>
          </p:cNvSpPr>
          <p:nvPr>
            <p:ph type="sldNum" sz="quarter" idx="12"/>
          </p:nvPr>
        </p:nvSpPr>
        <p:spPr/>
        <p:txBody>
          <a:bodyPr/>
          <a:lstStyle/>
          <a:p>
            <a:fld id="{C839977E-EAC6-4CBE-AE0E-153E042775AB}" type="slidenum">
              <a:rPr lang="en-US" smtClean="0"/>
              <a:pPr/>
              <a:t>‹#›</a:t>
            </a:fld>
            <a:endParaRPr lang="en-US"/>
          </a:p>
        </p:txBody>
      </p:sp>
      <p:sp>
        <p:nvSpPr>
          <p:cNvPr id="8" name="Rectangle 7"/>
          <p:cNvSpPr/>
          <p:nvPr/>
        </p:nvSpPr>
        <p:spPr>
          <a:xfrm flipV="1">
            <a:off x="0" y="888304"/>
            <a:ext cx="9144000" cy="56366"/>
          </a:xfrm>
          <a:prstGeom prst="rect">
            <a:avLst/>
          </a:prstGeom>
          <a:solidFill>
            <a:srgbClr val="00009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lumMod val="75000"/>
                </a:schemeClr>
              </a:solidFill>
            </a:endParaRPr>
          </a:p>
        </p:txBody>
      </p:sp>
      <p:sp>
        <p:nvSpPr>
          <p:cNvPr id="9" name="Title 10"/>
          <p:cNvSpPr txBox="1">
            <a:spLocks/>
          </p:cNvSpPr>
          <p:nvPr userDrawn="1"/>
        </p:nvSpPr>
        <p:spPr>
          <a:xfrm>
            <a:off x="1219199" y="152400"/>
            <a:ext cx="7162801"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430087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47800" y="1600200"/>
            <a:ext cx="35814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81600" y="1600200"/>
            <a:ext cx="3657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ED448F5-5C6F-4F41-BCEC-EFF98582256A}" type="datetime1">
              <a:rPr lang="en-US" smtClean="0"/>
              <a:t>1/9/2015</a:t>
            </a:fld>
            <a:endParaRPr lang="en-US"/>
          </a:p>
        </p:txBody>
      </p:sp>
      <p:sp>
        <p:nvSpPr>
          <p:cNvPr id="6" name="Footer Placeholder 5"/>
          <p:cNvSpPr>
            <a:spLocks noGrp="1"/>
          </p:cNvSpPr>
          <p:nvPr>
            <p:ph type="ftr" sz="quarter" idx="11"/>
          </p:nvPr>
        </p:nvSpPr>
        <p:spPr/>
        <p:txBody>
          <a:bodyPr/>
          <a:lstStyle/>
          <a:p>
            <a:r>
              <a:rPr lang="en-US" smtClean="0"/>
              <a:t>CSE 1002               Computer science and Engg</a:t>
            </a:r>
            <a:endParaRPr lang="en-US"/>
          </a:p>
        </p:txBody>
      </p:sp>
      <p:sp>
        <p:nvSpPr>
          <p:cNvPr id="7" name="Slide Number Placeholder 6"/>
          <p:cNvSpPr>
            <a:spLocks noGrp="1"/>
          </p:cNvSpPr>
          <p:nvPr>
            <p:ph type="sldNum" sz="quarter" idx="12"/>
          </p:nvPr>
        </p:nvSpPr>
        <p:spPr/>
        <p:txBody>
          <a:bodyPr/>
          <a:lstStyle/>
          <a:p>
            <a:fld id="{C839977E-EAC6-4CBE-AE0E-153E042775AB}" type="slidenum">
              <a:rPr lang="en-US" smtClean="0"/>
              <a:pPr/>
              <a:t>‹#›</a:t>
            </a:fld>
            <a:endParaRPr lang="en-US"/>
          </a:p>
        </p:txBody>
      </p:sp>
      <p:sp>
        <p:nvSpPr>
          <p:cNvPr id="8" name="Rectangle 7"/>
          <p:cNvSpPr/>
          <p:nvPr/>
        </p:nvSpPr>
        <p:spPr>
          <a:xfrm flipV="1">
            <a:off x="0" y="888304"/>
            <a:ext cx="9144000" cy="56366"/>
          </a:xfrm>
          <a:prstGeom prst="rect">
            <a:avLst/>
          </a:prstGeom>
          <a:solidFill>
            <a:srgbClr val="00009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lumMod val="75000"/>
                </a:schemeClr>
              </a:solidFill>
            </a:endParaRPr>
          </a:p>
        </p:txBody>
      </p:sp>
      <p:sp>
        <p:nvSpPr>
          <p:cNvPr id="10" name="Title 1"/>
          <p:cNvSpPr>
            <a:spLocks noGrp="1"/>
          </p:cNvSpPr>
          <p:nvPr>
            <p:ph type="title"/>
          </p:nvPr>
        </p:nvSpPr>
        <p:spPr>
          <a:xfrm>
            <a:off x="1371600" y="152400"/>
            <a:ext cx="7010398" cy="549992"/>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65485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4000" y="3154004"/>
            <a:ext cx="7010398" cy="549992"/>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47800" y="1600199"/>
            <a:ext cx="3201988" cy="5746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47800" y="2576863"/>
            <a:ext cx="3201988" cy="354929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35954" y="1600199"/>
            <a:ext cx="3203246" cy="5746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35954" y="2576863"/>
            <a:ext cx="3203246" cy="354929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CA6D90-9865-41CA-B972-643311F5D7B1}" type="datetime1">
              <a:rPr lang="en-US" smtClean="0"/>
              <a:t>1/9/2015</a:t>
            </a:fld>
            <a:endParaRPr lang="en-US"/>
          </a:p>
        </p:txBody>
      </p:sp>
      <p:sp>
        <p:nvSpPr>
          <p:cNvPr id="8" name="Footer Placeholder 7"/>
          <p:cNvSpPr>
            <a:spLocks noGrp="1"/>
          </p:cNvSpPr>
          <p:nvPr>
            <p:ph type="ftr" sz="quarter" idx="11"/>
          </p:nvPr>
        </p:nvSpPr>
        <p:spPr/>
        <p:txBody>
          <a:bodyPr/>
          <a:lstStyle/>
          <a:p>
            <a:r>
              <a:rPr lang="en-US" smtClean="0"/>
              <a:t>CSE 1002               Computer science and Engg</a:t>
            </a:r>
            <a:endParaRPr lang="en-US"/>
          </a:p>
        </p:txBody>
      </p:sp>
      <p:sp>
        <p:nvSpPr>
          <p:cNvPr id="9" name="Slide Number Placeholder 8"/>
          <p:cNvSpPr>
            <a:spLocks noGrp="1"/>
          </p:cNvSpPr>
          <p:nvPr>
            <p:ph type="sldNum" sz="quarter" idx="12"/>
          </p:nvPr>
        </p:nvSpPr>
        <p:spPr/>
        <p:txBody>
          <a:bodyPr/>
          <a:lstStyle/>
          <a:p>
            <a:fld id="{C839977E-EAC6-4CBE-AE0E-153E042775AB}" type="slidenum">
              <a:rPr lang="en-US" smtClean="0"/>
              <a:pPr/>
              <a:t>‹#›</a:t>
            </a:fld>
            <a:endParaRPr lang="en-US"/>
          </a:p>
        </p:txBody>
      </p:sp>
      <p:sp>
        <p:nvSpPr>
          <p:cNvPr id="10" name="Rectangle 9"/>
          <p:cNvSpPr/>
          <p:nvPr/>
        </p:nvSpPr>
        <p:spPr>
          <a:xfrm flipV="1">
            <a:off x="0" y="888304"/>
            <a:ext cx="9144000" cy="56366"/>
          </a:xfrm>
          <a:prstGeom prst="rect">
            <a:avLst/>
          </a:prstGeom>
          <a:solidFill>
            <a:srgbClr val="00009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lumMod val="75000"/>
                </a:schemeClr>
              </a:solidFill>
            </a:endParaRPr>
          </a:p>
        </p:txBody>
      </p:sp>
      <p:sp>
        <p:nvSpPr>
          <p:cNvPr id="11" name="Title 10"/>
          <p:cNvSpPr txBox="1">
            <a:spLocks/>
          </p:cNvSpPr>
          <p:nvPr userDrawn="1"/>
        </p:nvSpPr>
        <p:spPr>
          <a:xfrm>
            <a:off x="1219199" y="152400"/>
            <a:ext cx="7162801"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mtClean="0"/>
              <a:t>Click to edit Master title style</a:t>
            </a:r>
            <a:endParaRPr lang="en-US"/>
          </a:p>
        </p:txBody>
      </p:sp>
    </p:spTree>
    <p:extLst>
      <p:ext uri="{BB962C8B-B14F-4D97-AF65-F5344CB8AC3E}">
        <p14:creationId xmlns:p14="http://schemas.microsoft.com/office/powerpoint/2010/main" val="334330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9718835-9FC9-4FBC-A334-5BA1DEE50AAC}" type="datetime1">
              <a:rPr lang="en-US" smtClean="0"/>
              <a:t>1/9/2015</a:t>
            </a:fld>
            <a:endParaRPr lang="en-US"/>
          </a:p>
        </p:txBody>
      </p:sp>
      <p:sp>
        <p:nvSpPr>
          <p:cNvPr id="4" name="Footer Placeholder 3"/>
          <p:cNvSpPr>
            <a:spLocks noGrp="1"/>
          </p:cNvSpPr>
          <p:nvPr>
            <p:ph type="ftr" sz="quarter" idx="11"/>
          </p:nvPr>
        </p:nvSpPr>
        <p:spPr/>
        <p:txBody>
          <a:bodyPr/>
          <a:lstStyle/>
          <a:p>
            <a:r>
              <a:rPr lang="en-US" smtClean="0"/>
              <a:t>CSE 1002               Computer science and Engg</a:t>
            </a:r>
            <a:endParaRPr lang="en-US"/>
          </a:p>
        </p:txBody>
      </p:sp>
      <p:sp>
        <p:nvSpPr>
          <p:cNvPr id="5" name="Slide Number Placeholder 4"/>
          <p:cNvSpPr>
            <a:spLocks noGrp="1"/>
          </p:cNvSpPr>
          <p:nvPr>
            <p:ph type="sldNum" sz="quarter" idx="12"/>
          </p:nvPr>
        </p:nvSpPr>
        <p:spPr/>
        <p:txBody>
          <a:bodyPr/>
          <a:lstStyle/>
          <a:p>
            <a:fld id="{C839977E-EAC6-4CBE-AE0E-153E042775AB}" type="slidenum">
              <a:rPr lang="en-US" smtClean="0"/>
              <a:pPr/>
              <a:t>‹#›</a:t>
            </a:fld>
            <a:endParaRPr lang="en-US"/>
          </a:p>
        </p:txBody>
      </p:sp>
      <p:sp>
        <p:nvSpPr>
          <p:cNvPr id="6" name="Rectangle 5"/>
          <p:cNvSpPr/>
          <p:nvPr/>
        </p:nvSpPr>
        <p:spPr>
          <a:xfrm flipV="1">
            <a:off x="0" y="888304"/>
            <a:ext cx="9144000" cy="56366"/>
          </a:xfrm>
          <a:prstGeom prst="rect">
            <a:avLst/>
          </a:prstGeom>
          <a:solidFill>
            <a:srgbClr val="00009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lumMod val="75000"/>
                </a:schemeClr>
              </a:solidFill>
            </a:endParaRPr>
          </a:p>
        </p:txBody>
      </p:sp>
      <p:sp>
        <p:nvSpPr>
          <p:cNvPr id="7" name="Title 10"/>
          <p:cNvSpPr txBox="1">
            <a:spLocks/>
          </p:cNvSpPr>
          <p:nvPr userDrawn="1"/>
        </p:nvSpPr>
        <p:spPr>
          <a:xfrm>
            <a:off x="1219199" y="152400"/>
            <a:ext cx="7162801"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mtClean="0"/>
              <a:t>Click to edit Master title style</a:t>
            </a:r>
            <a:endParaRPr lang="en-US"/>
          </a:p>
        </p:txBody>
      </p:sp>
    </p:spTree>
    <p:extLst>
      <p:ext uri="{BB962C8B-B14F-4D97-AF65-F5344CB8AC3E}">
        <p14:creationId xmlns:p14="http://schemas.microsoft.com/office/powerpoint/2010/main" val="124885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5745A-1C54-402B-9C9E-D371A5EDBAF6}" type="datetime1">
              <a:rPr lang="en-US" smtClean="0"/>
              <a:t>1/9/2015</a:t>
            </a:fld>
            <a:endParaRPr lang="en-US"/>
          </a:p>
        </p:txBody>
      </p:sp>
      <p:sp>
        <p:nvSpPr>
          <p:cNvPr id="3" name="Footer Placeholder 2"/>
          <p:cNvSpPr>
            <a:spLocks noGrp="1"/>
          </p:cNvSpPr>
          <p:nvPr>
            <p:ph type="ftr" sz="quarter" idx="11"/>
          </p:nvPr>
        </p:nvSpPr>
        <p:spPr/>
        <p:txBody>
          <a:bodyPr/>
          <a:lstStyle/>
          <a:p>
            <a:r>
              <a:rPr lang="en-US" smtClean="0"/>
              <a:t>CSE 1002               Computer science and Engg</a:t>
            </a:r>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a:t>
            </a:fld>
            <a:endParaRPr lang="en-US"/>
          </a:p>
        </p:txBody>
      </p:sp>
      <p:sp>
        <p:nvSpPr>
          <p:cNvPr id="5" name="Rectangle 4"/>
          <p:cNvSpPr/>
          <p:nvPr/>
        </p:nvSpPr>
        <p:spPr>
          <a:xfrm flipV="1">
            <a:off x="0" y="888304"/>
            <a:ext cx="9144000" cy="56366"/>
          </a:xfrm>
          <a:prstGeom prst="rect">
            <a:avLst/>
          </a:prstGeom>
          <a:solidFill>
            <a:srgbClr val="00009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lumMod val="75000"/>
                </a:schemeClr>
              </a:solidFill>
            </a:endParaRPr>
          </a:p>
        </p:txBody>
      </p:sp>
      <p:sp>
        <p:nvSpPr>
          <p:cNvPr id="6" name="Title 10"/>
          <p:cNvSpPr>
            <a:spLocks noGrp="1"/>
          </p:cNvSpPr>
          <p:nvPr>
            <p:ph type="title"/>
          </p:nvPr>
        </p:nvSpPr>
        <p:spPr>
          <a:xfrm>
            <a:off x="1219199" y="152400"/>
            <a:ext cx="7162801" cy="685800"/>
          </a:xfrm>
        </p:spPr>
        <p:txBody>
          <a:bodyPr>
            <a:normAutofit/>
          </a:bodyPr>
          <a:lstStyle>
            <a:lvl1pPr>
              <a:defRPr sz="3600"/>
            </a:lvl1pPr>
          </a:lstStyle>
          <a:p>
            <a:r>
              <a:rPr lang="en-US" smtClean="0"/>
              <a:t>Click to edit Master title style</a:t>
            </a:r>
            <a:endParaRPr lang="en-US"/>
          </a:p>
        </p:txBody>
      </p:sp>
    </p:spTree>
    <p:extLst>
      <p:ext uri="{BB962C8B-B14F-4D97-AF65-F5344CB8AC3E}">
        <p14:creationId xmlns:p14="http://schemas.microsoft.com/office/powerpoint/2010/main" val="4261727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7801" y="1036259"/>
            <a:ext cx="2425336" cy="1041023"/>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565650" y="1036259"/>
            <a:ext cx="4121150" cy="52435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447801" y="2198310"/>
            <a:ext cx="2425336" cy="420249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16B89C-2FD3-427E-A401-6E61BBFA50EC}" type="datetime1">
              <a:rPr lang="en-US" smtClean="0"/>
              <a:t>1/9/2015</a:t>
            </a:fld>
            <a:endParaRPr lang="en-US"/>
          </a:p>
        </p:txBody>
      </p:sp>
      <p:sp>
        <p:nvSpPr>
          <p:cNvPr id="6" name="Footer Placeholder 5"/>
          <p:cNvSpPr>
            <a:spLocks noGrp="1"/>
          </p:cNvSpPr>
          <p:nvPr>
            <p:ph type="ftr" sz="quarter" idx="11"/>
          </p:nvPr>
        </p:nvSpPr>
        <p:spPr/>
        <p:txBody>
          <a:bodyPr/>
          <a:lstStyle/>
          <a:p>
            <a:r>
              <a:rPr lang="en-US" smtClean="0"/>
              <a:t>CSE 1002               Computer science and Engg</a:t>
            </a:r>
            <a:endParaRPr lang="en-US"/>
          </a:p>
        </p:txBody>
      </p:sp>
      <p:sp>
        <p:nvSpPr>
          <p:cNvPr id="7" name="Slide Number Placeholder 6"/>
          <p:cNvSpPr>
            <a:spLocks noGrp="1"/>
          </p:cNvSpPr>
          <p:nvPr>
            <p:ph type="sldNum" sz="quarter" idx="12"/>
          </p:nvPr>
        </p:nvSpPr>
        <p:spPr/>
        <p:txBody>
          <a:bodyPr/>
          <a:lstStyle/>
          <a:p>
            <a:fld id="{C839977E-EAC6-4CBE-AE0E-153E042775AB}" type="slidenum">
              <a:rPr lang="en-US" smtClean="0"/>
              <a:pPr/>
              <a:t>‹#›</a:t>
            </a:fld>
            <a:endParaRPr lang="en-US"/>
          </a:p>
        </p:txBody>
      </p:sp>
      <p:sp>
        <p:nvSpPr>
          <p:cNvPr id="8" name="Rectangle 7"/>
          <p:cNvSpPr/>
          <p:nvPr/>
        </p:nvSpPr>
        <p:spPr>
          <a:xfrm flipV="1">
            <a:off x="0" y="888304"/>
            <a:ext cx="9144000" cy="56366"/>
          </a:xfrm>
          <a:prstGeom prst="rect">
            <a:avLst/>
          </a:prstGeom>
          <a:solidFill>
            <a:srgbClr val="00009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lumMod val="75000"/>
                </a:schemeClr>
              </a:solidFill>
            </a:endParaRPr>
          </a:p>
        </p:txBody>
      </p:sp>
      <p:sp>
        <p:nvSpPr>
          <p:cNvPr id="9" name="Title 10"/>
          <p:cNvSpPr txBox="1">
            <a:spLocks/>
          </p:cNvSpPr>
          <p:nvPr userDrawn="1"/>
        </p:nvSpPr>
        <p:spPr>
          <a:xfrm>
            <a:off x="1219199" y="152400"/>
            <a:ext cx="7162801"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mtClean="0"/>
              <a:t>Click to edit Master title style</a:t>
            </a:r>
            <a:endParaRPr lang="en-US"/>
          </a:p>
        </p:txBody>
      </p:sp>
    </p:spTree>
    <p:extLst>
      <p:ext uri="{BB962C8B-B14F-4D97-AF65-F5344CB8AC3E}">
        <p14:creationId xmlns:p14="http://schemas.microsoft.com/office/powerpoint/2010/main" val="3943192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142999"/>
            <a:ext cx="5486400" cy="35845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D07A9F-81C8-403F-8698-086D703C8E3E}" type="datetime1">
              <a:rPr lang="en-US" smtClean="0"/>
              <a:t>1/9/2015</a:t>
            </a:fld>
            <a:endParaRPr lang="en-US"/>
          </a:p>
        </p:txBody>
      </p:sp>
      <p:sp>
        <p:nvSpPr>
          <p:cNvPr id="6" name="Footer Placeholder 5"/>
          <p:cNvSpPr>
            <a:spLocks noGrp="1"/>
          </p:cNvSpPr>
          <p:nvPr>
            <p:ph type="ftr" sz="quarter" idx="11"/>
          </p:nvPr>
        </p:nvSpPr>
        <p:spPr/>
        <p:txBody>
          <a:bodyPr/>
          <a:lstStyle/>
          <a:p>
            <a:r>
              <a:rPr lang="en-US" smtClean="0"/>
              <a:t>CSE 1002               Computer science and Engg</a:t>
            </a:r>
            <a:endParaRPr lang="en-US"/>
          </a:p>
        </p:txBody>
      </p:sp>
      <p:sp>
        <p:nvSpPr>
          <p:cNvPr id="7" name="Slide Number Placeholder 6"/>
          <p:cNvSpPr>
            <a:spLocks noGrp="1"/>
          </p:cNvSpPr>
          <p:nvPr>
            <p:ph type="sldNum" sz="quarter" idx="12"/>
          </p:nvPr>
        </p:nvSpPr>
        <p:spPr/>
        <p:txBody>
          <a:bodyPr/>
          <a:lstStyle/>
          <a:p>
            <a:fld id="{C839977E-EAC6-4CBE-AE0E-153E042775AB}" type="slidenum">
              <a:rPr lang="en-US" smtClean="0"/>
              <a:pPr/>
              <a:t>‹#›</a:t>
            </a:fld>
            <a:endParaRPr lang="en-US"/>
          </a:p>
        </p:txBody>
      </p:sp>
      <p:sp>
        <p:nvSpPr>
          <p:cNvPr id="8" name="Rectangle 7"/>
          <p:cNvSpPr/>
          <p:nvPr/>
        </p:nvSpPr>
        <p:spPr>
          <a:xfrm flipV="1">
            <a:off x="0" y="888304"/>
            <a:ext cx="9144000" cy="56366"/>
          </a:xfrm>
          <a:prstGeom prst="rect">
            <a:avLst/>
          </a:prstGeom>
          <a:solidFill>
            <a:srgbClr val="00009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6">
                  <a:lumMod val="75000"/>
                </a:schemeClr>
              </a:solidFill>
            </a:endParaRPr>
          </a:p>
        </p:txBody>
      </p:sp>
      <p:sp>
        <p:nvSpPr>
          <p:cNvPr id="9" name="Title 10"/>
          <p:cNvSpPr txBox="1">
            <a:spLocks/>
          </p:cNvSpPr>
          <p:nvPr userDrawn="1"/>
        </p:nvSpPr>
        <p:spPr>
          <a:xfrm>
            <a:off x="1219199" y="152400"/>
            <a:ext cx="7162801"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mtClean="0"/>
              <a:t>Click to edit Master title style</a:t>
            </a:r>
            <a:endParaRPr lang="en-US"/>
          </a:p>
        </p:txBody>
      </p:sp>
    </p:spTree>
    <p:extLst>
      <p:ext uri="{BB962C8B-B14F-4D97-AF65-F5344CB8AC3E}">
        <p14:creationId xmlns:p14="http://schemas.microsoft.com/office/powerpoint/2010/main" val="297750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0"/>
            <a:ext cx="1219200" cy="6858000"/>
          </a:xfrm>
          <a:prstGeom prst="rect">
            <a:avLst/>
          </a:prstGeom>
          <a:solidFill>
            <a:srgbClr val="0000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6400800" y="6363222"/>
            <a:ext cx="1371600" cy="365125"/>
          </a:xfrm>
          <a:prstGeom prst="rect">
            <a:avLst/>
          </a:prstGeom>
        </p:spPr>
        <p:txBody>
          <a:bodyPr vert="horz" lIns="91440" tIns="45720" rIns="91440" bIns="45720" rtlCol="0" anchor="ctr"/>
          <a:lstStyle>
            <a:lvl1pPr algn="r">
              <a:defRPr sz="1200">
                <a:solidFill>
                  <a:schemeClr val="tx1"/>
                </a:solidFill>
              </a:defRPr>
            </a:lvl1pPr>
          </a:lstStyle>
          <a:p>
            <a:fld id="{FD25DA14-413F-4DF0-8760-95D77AE0D6E1}" type="datetime1">
              <a:rPr lang="en-US" smtClean="0"/>
              <a:t>1/9/2015</a:t>
            </a:fld>
            <a:endParaRPr lang="en-US"/>
          </a:p>
        </p:txBody>
      </p:sp>
      <p:sp>
        <p:nvSpPr>
          <p:cNvPr id="5" name="Footer Placeholder 4"/>
          <p:cNvSpPr>
            <a:spLocks noGrp="1"/>
          </p:cNvSpPr>
          <p:nvPr>
            <p:ph type="ftr" sz="quarter" idx="3"/>
          </p:nvPr>
        </p:nvSpPr>
        <p:spPr>
          <a:xfrm>
            <a:off x="1295400" y="6356350"/>
            <a:ext cx="4724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t>CSE 1002               Computer science and Engg</a:t>
            </a:r>
            <a:endParaRPr lang="en-US"/>
          </a:p>
        </p:txBody>
      </p:sp>
      <p:sp>
        <p:nvSpPr>
          <p:cNvPr id="6"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a:defRPr sz="1600" b="1">
                <a:solidFill>
                  <a:schemeClr val="tx1"/>
                </a:solidFill>
              </a:defRPr>
            </a:lvl1pPr>
          </a:lstStyle>
          <a:p>
            <a:fld id="{C839977E-EAC6-4CBE-AE0E-153E042775AB}" type="slidenum">
              <a:rPr lang="en-US" smtClean="0"/>
              <a:pPr/>
              <a:t>‹#›</a:t>
            </a:fld>
            <a:endParaRPr lang="en-US"/>
          </a:p>
        </p:txBody>
      </p:sp>
      <p:sp>
        <p:nvSpPr>
          <p:cNvPr id="22" name="Title Placeholder 21"/>
          <p:cNvSpPr>
            <a:spLocks noGrp="1"/>
          </p:cNvSpPr>
          <p:nvPr>
            <p:ph type="title"/>
          </p:nvPr>
        </p:nvSpPr>
        <p:spPr>
          <a:xfrm>
            <a:off x="1219199" y="3048000"/>
            <a:ext cx="782333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pic>
        <p:nvPicPr>
          <p:cNvPr id="1026"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534401" y="0"/>
            <a:ext cx="609600" cy="92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8272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google.co.in/url?sa=i&amp;rct=j&amp;q=&amp;source=images&amp;cd=&amp;cad=rja&amp;docid=GcWaEWryjmdmQM&amp;tbnid=IabaxENqtFMNWM:&amp;ved=0CAUQjRw&amp;url=http://mihaelasharkova.wordpress.com/2011/05/10/problem-solving/&amp;ei=BCLFUZCjCaaK0AXPgoDgAw&amp;bvm=bv.48293060,d.ZG4&amp;psig=AFQjCNHVfUaMDU5e-w8ILiyKcWCx8RN9fg&amp;ust=1371960173268010"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AI-L2-Problem%20Solving%20Techniques.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www.google.co.in/url?sa=i&amp;rct=j&amp;q=&amp;source=images&amp;cd=&amp;cad=rja&amp;docid=iLU_xvraOrJ2GM&amp;tbnid=lYIU7DIyhsc0mM:&amp;ved=0CAUQjRw&amp;url=http://www.kent.ac.uk/careers/sk/problem-solving-skills.htm&amp;ei=W9-9UZ2XJIKlrQeD24CIDg&amp;bvm=bv.47883778,d.bmk&amp;psig=AFQjCNGXK_q3ZCORJ3sIzIixYWVWu-yO0A&amp;ust=137148434433754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3610928"/>
            <a:ext cx="7241628" cy="2086725"/>
          </a:xfrm>
          <a:prstGeom prst="rect">
            <a:avLst/>
          </a:prstGeom>
          <a:noFill/>
        </p:spPr>
        <p:txBody>
          <a:bodyPr wrap="square" rtlCol="0">
            <a:spAutoFit/>
          </a:bodyPr>
          <a:lstStyle/>
          <a:p>
            <a:pPr>
              <a:lnSpc>
                <a:spcPct val="90000"/>
              </a:lnSpc>
              <a:buClr>
                <a:srgbClr val="993300"/>
              </a:buClr>
            </a:pPr>
            <a:endParaRPr lang="en-US" sz="1200" b="1" dirty="0" smtClean="0"/>
          </a:p>
          <a:p>
            <a:pPr>
              <a:lnSpc>
                <a:spcPct val="90000"/>
              </a:lnSpc>
              <a:buClr>
                <a:srgbClr val="993300"/>
              </a:buClr>
            </a:pPr>
            <a:r>
              <a:rPr lang="en-US" sz="4400" b="1" dirty="0" smtClean="0"/>
              <a:t>Problem solving techniques</a:t>
            </a:r>
          </a:p>
          <a:p>
            <a:pPr>
              <a:lnSpc>
                <a:spcPct val="90000"/>
              </a:lnSpc>
              <a:buClr>
                <a:srgbClr val="993300"/>
              </a:buClr>
            </a:pPr>
            <a:endParaRPr lang="en-US" sz="4400" b="1" smtClean="0"/>
          </a:p>
          <a:p>
            <a:pPr>
              <a:lnSpc>
                <a:spcPct val="90000"/>
              </a:lnSpc>
              <a:buClr>
                <a:srgbClr val="993300"/>
              </a:buClr>
            </a:pPr>
            <a:r>
              <a:rPr lang="en-US" sz="4400" b="1" smtClean="0"/>
              <a:t>L2</a:t>
            </a:r>
            <a:endParaRPr lang="en-US" sz="4400" b="1"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728" y="394138"/>
            <a:ext cx="26670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2606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199" y="21021"/>
            <a:ext cx="7162801" cy="867283"/>
          </a:xfrm>
        </p:spPr>
        <p:txBody>
          <a:bodyPr>
            <a:noAutofit/>
          </a:bodyPr>
          <a:lstStyle/>
          <a:p>
            <a:pPr algn="ctr"/>
            <a:r>
              <a:rPr lang="en-US" sz="3200" b="1" dirty="0"/>
              <a:t>Importance of logic in problem solving</a:t>
            </a:r>
            <a:endParaRPr lang="en-US" sz="3200"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914400"/>
            <a:ext cx="7924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10</a:t>
            </a:fld>
            <a:endParaRPr lang="en-US"/>
          </a:p>
        </p:txBody>
      </p:sp>
      <p:sp>
        <p:nvSpPr>
          <p:cNvPr id="6" name="Date Placeholder 5"/>
          <p:cNvSpPr>
            <a:spLocks noGrp="1"/>
          </p:cNvSpPr>
          <p:nvPr>
            <p:ph type="dt" sz="half" idx="10"/>
          </p:nvPr>
        </p:nvSpPr>
        <p:spPr/>
        <p:txBody>
          <a:bodyPr/>
          <a:lstStyle/>
          <a:p>
            <a:fld id="{E1703734-5157-43DF-84BC-39AEA9711EF1}" type="datetime1">
              <a:rPr lang="en-US" smtClean="0"/>
              <a:t>1/9/2015</a:t>
            </a:fld>
            <a:endParaRPr lang="en-US"/>
          </a:p>
        </p:txBody>
      </p:sp>
    </p:spTree>
    <p:extLst>
      <p:ext uri="{BB962C8B-B14F-4D97-AF65-F5344CB8AC3E}">
        <p14:creationId xmlns:p14="http://schemas.microsoft.com/office/powerpoint/2010/main" val="1564099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199" y="21021"/>
            <a:ext cx="7162801" cy="867283"/>
          </a:xfrm>
        </p:spPr>
        <p:txBody>
          <a:bodyPr>
            <a:normAutofit/>
          </a:bodyPr>
          <a:lstStyle/>
          <a:p>
            <a:pPr algn="ctr"/>
            <a:r>
              <a:rPr lang="en-US" sz="3200" b="1" dirty="0" smtClean="0"/>
              <a:t>Types of problems</a:t>
            </a:r>
            <a:endParaRPr lang="en-US" sz="3200" b="1"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79248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11</a:t>
            </a:fld>
            <a:endParaRPr lang="en-US"/>
          </a:p>
        </p:txBody>
      </p:sp>
      <p:sp>
        <p:nvSpPr>
          <p:cNvPr id="6" name="Date Placeholder 5"/>
          <p:cNvSpPr>
            <a:spLocks noGrp="1"/>
          </p:cNvSpPr>
          <p:nvPr>
            <p:ph type="dt" sz="half" idx="10"/>
          </p:nvPr>
        </p:nvSpPr>
        <p:spPr/>
        <p:txBody>
          <a:bodyPr/>
          <a:lstStyle/>
          <a:p>
            <a:fld id="{0D7CC9F3-6614-4F8D-96C4-87B6F8AAB9F8}" type="datetime1">
              <a:rPr lang="en-US" smtClean="0"/>
              <a:t>1/9/2015</a:t>
            </a:fld>
            <a:endParaRPr lang="en-US"/>
          </a:p>
        </p:txBody>
      </p:sp>
    </p:spTree>
    <p:extLst>
      <p:ext uri="{BB962C8B-B14F-4D97-AF65-F5344CB8AC3E}">
        <p14:creationId xmlns:p14="http://schemas.microsoft.com/office/powerpoint/2010/main" val="2484186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1" y="21021"/>
            <a:ext cx="7162800" cy="867283"/>
          </a:xfrm>
        </p:spPr>
        <p:txBody>
          <a:bodyPr>
            <a:normAutofit/>
          </a:bodyPr>
          <a:lstStyle/>
          <a:p>
            <a:pPr algn="ctr"/>
            <a:r>
              <a:rPr lang="en-US" sz="3200" b="1" dirty="0"/>
              <a:t>Computational Problems </a:t>
            </a:r>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2339" y="990600"/>
            <a:ext cx="7924799"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12</a:t>
            </a:fld>
            <a:endParaRPr lang="en-US"/>
          </a:p>
        </p:txBody>
      </p:sp>
      <p:sp>
        <p:nvSpPr>
          <p:cNvPr id="5" name="Date Placeholder 4"/>
          <p:cNvSpPr>
            <a:spLocks noGrp="1"/>
          </p:cNvSpPr>
          <p:nvPr>
            <p:ph type="dt" sz="half" idx="10"/>
          </p:nvPr>
        </p:nvSpPr>
        <p:spPr/>
        <p:txBody>
          <a:bodyPr/>
          <a:lstStyle/>
          <a:p>
            <a:fld id="{96519ED0-B766-4F18-B077-CDE5A1F5C80C}" type="datetime1">
              <a:rPr lang="en-US" smtClean="0"/>
              <a:t>1/9/2015</a:t>
            </a:fld>
            <a:endParaRPr lang="en-US"/>
          </a:p>
        </p:txBody>
      </p:sp>
    </p:spTree>
    <p:extLst>
      <p:ext uri="{BB962C8B-B14F-4D97-AF65-F5344CB8AC3E}">
        <p14:creationId xmlns:p14="http://schemas.microsoft.com/office/powerpoint/2010/main" val="35409463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199" y="21021"/>
            <a:ext cx="7162801" cy="867283"/>
          </a:xfrm>
        </p:spPr>
        <p:txBody>
          <a:bodyPr>
            <a:noAutofit/>
          </a:bodyPr>
          <a:lstStyle/>
          <a:p>
            <a:pPr algn="ctr"/>
            <a:r>
              <a:rPr lang="en-US" sz="3200" b="1" dirty="0" smtClean="0"/>
              <a:t>Broad applications of Computational </a:t>
            </a:r>
            <a:r>
              <a:rPr lang="en-US" sz="3200" b="1" dirty="0"/>
              <a:t>Problem</a:t>
            </a: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8104" y="914400"/>
            <a:ext cx="7924799"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13</a:t>
            </a:fld>
            <a:endParaRPr lang="en-US"/>
          </a:p>
        </p:txBody>
      </p:sp>
      <p:sp>
        <p:nvSpPr>
          <p:cNvPr id="6" name="Date Placeholder 5"/>
          <p:cNvSpPr>
            <a:spLocks noGrp="1"/>
          </p:cNvSpPr>
          <p:nvPr>
            <p:ph type="dt" sz="half" idx="10"/>
          </p:nvPr>
        </p:nvSpPr>
        <p:spPr/>
        <p:txBody>
          <a:bodyPr/>
          <a:lstStyle/>
          <a:p>
            <a:fld id="{72281068-122D-4F00-A797-3768A9226D08}" type="datetime1">
              <a:rPr lang="en-US" smtClean="0"/>
              <a:t>1/9/2015</a:t>
            </a:fld>
            <a:endParaRPr lang="en-US"/>
          </a:p>
        </p:txBody>
      </p:sp>
    </p:spTree>
    <p:extLst>
      <p:ext uri="{BB962C8B-B14F-4D97-AF65-F5344CB8AC3E}">
        <p14:creationId xmlns:p14="http://schemas.microsoft.com/office/powerpoint/2010/main" val="489614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199" y="21021"/>
            <a:ext cx="7162801" cy="867283"/>
          </a:xfrm>
        </p:spPr>
        <p:txBody>
          <a:bodyPr>
            <a:noAutofit/>
          </a:bodyPr>
          <a:lstStyle/>
          <a:p>
            <a:pPr algn="ctr"/>
            <a:r>
              <a:rPr lang="en-US" sz="3200" b="1" dirty="0"/>
              <a:t>Classification of computational problems</a:t>
            </a:r>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7924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14</a:t>
            </a:fld>
            <a:endParaRPr lang="en-US"/>
          </a:p>
        </p:txBody>
      </p:sp>
      <p:sp>
        <p:nvSpPr>
          <p:cNvPr id="6" name="Date Placeholder 5"/>
          <p:cNvSpPr>
            <a:spLocks noGrp="1"/>
          </p:cNvSpPr>
          <p:nvPr>
            <p:ph type="dt" sz="half" idx="10"/>
          </p:nvPr>
        </p:nvSpPr>
        <p:spPr/>
        <p:txBody>
          <a:bodyPr/>
          <a:lstStyle/>
          <a:p>
            <a:fld id="{C9281202-8C42-4A09-9EEE-7E91DF09D61F}" type="datetime1">
              <a:rPr lang="en-US" smtClean="0"/>
              <a:t>1/9/2015</a:t>
            </a:fld>
            <a:endParaRPr lang="en-US"/>
          </a:p>
        </p:txBody>
      </p:sp>
    </p:spTree>
    <p:extLst>
      <p:ext uri="{BB962C8B-B14F-4D97-AF65-F5344CB8AC3E}">
        <p14:creationId xmlns:p14="http://schemas.microsoft.com/office/powerpoint/2010/main" val="2561334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199" y="21021"/>
            <a:ext cx="7162801" cy="867283"/>
          </a:xfrm>
        </p:spPr>
        <p:txBody>
          <a:bodyPr>
            <a:normAutofit fontScale="90000"/>
          </a:bodyPr>
          <a:lstStyle/>
          <a:p>
            <a:pPr algn="ctr"/>
            <a:r>
              <a:rPr lang="en-US" sz="3600" b="1" dirty="0" smtClean="0"/>
              <a:t>Distributed / Concurrent computation</a:t>
            </a:r>
            <a:endParaRPr lang="en-US" sz="3600" b="1"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2" y="990600"/>
            <a:ext cx="7924798"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15</a:t>
            </a:fld>
            <a:endParaRPr lang="en-US"/>
          </a:p>
        </p:txBody>
      </p:sp>
      <p:sp>
        <p:nvSpPr>
          <p:cNvPr id="6" name="Date Placeholder 5"/>
          <p:cNvSpPr>
            <a:spLocks noGrp="1"/>
          </p:cNvSpPr>
          <p:nvPr>
            <p:ph type="dt" sz="half" idx="10"/>
          </p:nvPr>
        </p:nvSpPr>
        <p:spPr/>
        <p:txBody>
          <a:bodyPr/>
          <a:lstStyle/>
          <a:p>
            <a:fld id="{38FC7C2F-30B0-4CDF-8EB8-01DEC23B6EB4}" type="datetime1">
              <a:rPr lang="en-US" smtClean="0"/>
              <a:t>1/9/2015</a:t>
            </a:fld>
            <a:endParaRPr lang="en-US"/>
          </a:p>
        </p:txBody>
      </p:sp>
    </p:spTree>
    <p:extLst>
      <p:ext uri="{BB962C8B-B14F-4D97-AF65-F5344CB8AC3E}">
        <p14:creationId xmlns:p14="http://schemas.microsoft.com/office/powerpoint/2010/main" val="2249223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199" y="21021"/>
            <a:ext cx="7162801" cy="867283"/>
          </a:xfrm>
        </p:spPr>
        <p:txBody>
          <a:bodyPr>
            <a:normAutofit fontScale="90000"/>
          </a:bodyPr>
          <a:lstStyle/>
          <a:p>
            <a:pPr algn="ctr"/>
            <a:r>
              <a:rPr lang="en-US" sz="3600" b="1" dirty="0" smtClean="0"/>
              <a:t>Sequential / Event based computation</a:t>
            </a:r>
            <a:endParaRPr lang="en-US" sz="3600" b="1"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0222" y="966952"/>
            <a:ext cx="7903778" cy="543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16</a:t>
            </a:fld>
            <a:endParaRPr lang="en-US"/>
          </a:p>
        </p:txBody>
      </p:sp>
      <p:sp>
        <p:nvSpPr>
          <p:cNvPr id="6" name="Date Placeholder 5"/>
          <p:cNvSpPr>
            <a:spLocks noGrp="1"/>
          </p:cNvSpPr>
          <p:nvPr>
            <p:ph type="dt" sz="half" idx="10"/>
          </p:nvPr>
        </p:nvSpPr>
        <p:spPr/>
        <p:txBody>
          <a:bodyPr/>
          <a:lstStyle/>
          <a:p>
            <a:fld id="{562ACA47-5018-4EA1-BC69-58D11F6308E5}" type="datetime1">
              <a:rPr lang="en-US" smtClean="0"/>
              <a:t>1/9/2015</a:t>
            </a:fld>
            <a:endParaRPr lang="en-US"/>
          </a:p>
        </p:txBody>
      </p:sp>
    </p:spTree>
    <p:extLst>
      <p:ext uri="{BB962C8B-B14F-4D97-AF65-F5344CB8AC3E}">
        <p14:creationId xmlns:p14="http://schemas.microsoft.com/office/powerpoint/2010/main" val="8244079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1" y="0"/>
            <a:ext cx="7162799" cy="838200"/>
          </a:xfrm>
        </p:spPr>
        <p:txBody>
          <a:bodyPr>
            <a:noAutofit/>
          </a:bodyPr>
          <a:lstStyle/>
          <a:p>
            <a:pPr algn="ctr"/>
            <a:r>
              <a:rPr lang="en-US" sz="3200" b="1" dirty="0"/>
              <a:t>Programming Paradigms and Methodologies</a:t>
            </a:r>
          </a:p>
        </p:txBody>
      </p:sp>
      <p:sp>
        <p:nvSpPr>
          <p:cNvPr id="3" name="Content Placeholder 2"/>
          <p:cNvSpPr>
            <a:spLocks noGrp="1"/>
          </p:cNvSpPr>
          <p:nvPr>
            <p:ph idx="1"/>
          </p:nvPr>
        </p:nvSpPr>
        <p:spPr>
          <a:xfrm>
            <a:off x="1295400" y="1600200"/>
            <a:ext cx="7832834" cy="4525963"/>
          </a:xfrm>
        </p:spPr>
        <p:txBody>
          <a:bodyPr>
            <a:normAutofit/>
          </a:bodyPr>
          <a:lstStyle/>
          <a:p>
            <a:pPr algn="just"/>
            <a:r>
              <a:rPr lang="en-US" sz="2400" dirty="0">
                <a:latin typeface="Arial" charset="0"/>
              </a:rPr>
              <a:t>The programming methodologies and Paradigms may be put to use during the design and the build phases of the </a:t>
            </a:r>
            <a:r>
              <a:rPr lang="en-US" sz="2400" dirty="0" smtClean="0">
                <a:latin typeface="Arial" charset="0"/>
              </a:rPr>
              <a:t>SDLC.</a:t>
            </a:r>
          </a:p>
          <a:p>
            <a:pPr algn="just"/>
            <a:endParaRPr lang="en-US" sz="2400" dirty="0" smtClean="0">
              <a:latin typeface="Arial" charset="0"/>
            </a:endParaRPr>
          </a:p>
          <a:p>
            <a:pPr algn="just"/>
            <a:r>
              <a:rPr lang="en-US" sz="2400" dirty="0" smtClean="0">
                <a:latin typeface="Arial" charset="0"/>
              </a:rPr>
              <a:t>Programming Approaches </a:t>
            </a:r>
          </a:p>
          <a:p>
            <a:pPr lvl="1" algn="just">
              <a:lnSpc>
                <a:spcPct val="150000"/>
              </a:lnSpc>
            </a:pPr>
            <a:r>
              <a:rPr lang="en-US" sz="2000" b="1" dirty="0" smtClean="0">
                <a:solidFill>
                  <a:srgbClr val="002060"/>
                </a:solidFill>
                <a:latin typeface="Arial" charset="0"/>
              </a:rPr>
              <a:t>Unstructured Programming</a:t>
            </a:r>
          </a:p>
          <a:p>
            <a:pPr lvl="1" algn="just">
              <a:lnSpc>
                <a:spcPct val="150000"/>
              </a:lnSpc>
            </a:pPr>
            <a:r>
              <a:rPr lang="en-US" sz="2000" b="1" dirty="0">
                <a:solidFill>
                  <a:srgbClr val="002060"/>
                </a:solidFill>
                <a:latin typeface="Arial" charset="0"/>
              </a:rPr>
              <a:t>S</a:t>
            </a:r>
            <a:r>
              <a:rPr lang="en-US" sz="2000" b="1" dirty="0" smtClean="0">
                <a:solidFill>
                  <a:srgbClr val="002060"/>
                </a:solidFill>
                <a:latin typeface="Arial" charset="0"/>
              </a:rPr>
              <a:t>tructured Programming [C]</a:t>
            </a:r>
          </a:p>
          <a:p>
            <a:pPr lvl="1" algn="just">
              <a:lnSpc>
                <a:spcPct val="150000"/>
              </a:lnSpc>
            </a:pPr>
            <a:r>
              <a:rPr lang="en-US" sz="2000" b="1" dirty="0" smtClean="0">
                <a:solidFill>
                  <a:srgbClr val="002060"/>
                </a:solidFill>
                <a:latin typeface="Arial" charset="0"/>
              </a:rPr>
              <a:t>Object Oriented Programming [OOP; C++]</a:t>
            </a:r>
            <a:endParaRPr lang="en-US" sz="2000" b="1" dirty="0">
              <a:solidFill>
                <a:srgbClr val="002060"/>
              </a:solidFill>
            </a:endParaRPr>
          </a:p>
        </p:txBody>
      </p:sp>
      <p:sp>
        <p:nvSpPr>
          <p:cNvPr id="4" name="Footer Placeholder 3"/>
          <p:cNvSpPr>
            <a:spLocks noGrp="1"/>
          </p:cNvSpPr>
          <p:nvPr>
            <p:ph type="ftr" sz="quarter" idx="11"/>
          </p:nvPr>
        </p:nvSpPr>
        <p:spPr/>
        <p:txBody>
          <a:bodyPr/>
          <a:lstStyle/>
          <a:p>
            <a:r>
              <a:rPr lang="en-US" smtClean="0"/>
              <a:t>CSE 1002               Computer science and Engg</a:t>
            </a:r>
            <a:endParaRPr lang="en-US"/>
          </a:p>
        </p:txBody>
      </p:sp>
      <p:sp>
        <p:nvSpPr>
          <p:cNvPr id="5" name="Slide Number Placeholder 4"/>
          <p:cNvSpPr>
            <a:spLocks noGrp="1"/>
          </p:cNvSpPr>
          <p:nvPr>
            <p:ph type="sldNum" sz="quarter" idx="12"/>
          </p:nvPr>
        </p:nvSpPr>
        <p:spPr/>
        <p:txBody>
          <a:bodyPr/>
          <a:lstStyle/>
          <a:p>
            <a:fld id="{C839977E-EAC6-4CBE-AE0E-153E042775AB}" type="slidenum">
              <a:rPr lang="en-US" smtClean="0"/>
              <a:pPr/>
              <a:t>17</a:t>
            </a:fld>
            <a:endParaRPr lang="en-US"/>
          </a:p>
        </p:txBody>
      </p:sp>
      <p:sp>
        <p:nvSpPr>
          <p:cNvPr id="6" name="Date Placeholder 5"/>
          <p:cNvSpPr>
            <a:spLocks noGrp="1"/>
          </p:cNvSpPr>
          <p:nvPr>
            <p:ph type="dt" sz="half" idx="10"/>
          </p:nvPr>
        </p:nvSpPr>
        <p:spPr/>
        <p:txBody>
          <a:bodyPr/>
          <a:lstStyle/>
          <a:p>
            <a:fld id="{4CF96538-C723-47DC-936A-889A5C0A684B}" type="datetime1">
              <a:rPr lang="en-US" smtClean="0"/>
              <a:t>1/9/2015</a:t>
            </a:fld>
            <a:endParaRPr lang="en-US"/>
          </a:p>
        </p:txBody>
      </p:sp>
    </p:spTree>
    <p:extLst>
      <p:ext uri="{BB962C8B-B14F-4D97-AF65-F5344CB8AC3E}">
        <p14:creationId xmlns:p14="http://schemas.microsoft.com/office/powerpoint/2010/main" val="431034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9201" y="21021"/>
            <a:ext cx="7162799" cy="867283"/>
          </a:xfrm>
        </p:spPr>
        <p:txBody>
          <a:bodyPr>
            <a:normAutofit/>
          </a:bodyPr>
          <a:lstStyle/>
          <a:p>
            <a:pPr algn="ctr"/>
            <a:r>
              <a:rPr lang="en-US" sz="3200" b="1" dirty="0" smtClean="0"/>
              <a:t>Unstructured Programming-USP</a:t>
            </a:r>
            <a:endParaRPr lang="en-US" sz="3200" b="1" dirty="0"/>
          </a:p>
        </p:txBody>
      </p:sp>
      <p:sp>
        <p:nvSpPr>
          <p:cNvPr id="8" name="Content Placeholder 7"/>
          <p:cNvSpPr>
            <a:spLocks noGrp="1"/>
          </p:cNvSpPr>
          <p:nvPr>
            <p:ph idx="1"/>
          </p:nvPr>
        </p:nvSpPr>
        <p:spPr/>
        <p:txBody>
          <a:bodyPr>
            <a:normAutofit/>
          </a:bodyPr>
          <a:lstStyle/>
          <a:p>
            <a:pPr algn="just"/>
            <a:r>
              <a:rPr lang="en-US" sz="2800" dirty="0" smtClean="0"/>
              <a:t>Entire program code is written in a single continuous </a:t>
            </a:r>
            <a:r>
              <a:rPr lang="en-US" sz="2800" b="1" dirty="0" smtClean="0"/>
              <a:t>main</a:t>
            </a:r>
            <a:r>
              <a:rPr lang="en-US" sz="2800" dirty="0" smtClean="0"/>
              <a:t> program</a:t>
            </a:r>
          </a:p>
          <a:p>
            <a:pPr algn="just"/>
            <a:r>
              <a:rPr lang="en-US" sz="2800" dirty="0" smtClean="0"/>
              <a:t>The main program operates on the data directly </a:t>
            </a:r>
          </a:p>
          <a:p>
            <a:pPr marL="0" indent="0" algn="just">
              <a:buNone/>
            </a:pPr>
            <a:r>
              <a:rPr lang="en-US" sz="2800" dirty="0" smtClean="0">
                <a:solidFill>
                  <a:srgbClr val="FF0000"/>
                </a:solidFill>
              </a:rPr>
              <a:t>Ex: Basic Language</a:t>
            </a:r>
            <a:endParaRPr lang="en-US" sz="2800" dirty="0">
              <a:solidFill>
                <a:srgbClr val="FF000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514600"/>
            <a:ext cx="4724400" cy="434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3" name="Slide Number Placeholder 2"/>
          <p:cNvSpPr>
            <a:spLocks noGrp="1"/>
          </p:cNvSpPr>
          <p:nvPr>
            <p:ph type="sldNum" sz="quarter" idx="12"/>
          </p:nvPr>
        </p:nvSpPr>
        <p:spPr/>
        <p:txBody>
          <a:bodyPr/>
          <a:lstStyle/>
          <a:p>
            <a:fld id="{C839977E-EAC6-4CBE-AE0E-153E042775AB}" type="slidenum">
              <a:rPr lang="en-US" smtClean="0"/>
              <a:pPr/>
              <a:t>18</a:t>
            </a:fld>
            <a:endParaRPr lang="en-US"/>
          </a:p>
        </p:txBody>
      </p:sp>
      <p:sp>
        <p:nvSpPr>
          <p:cNvPr id="4" name="Date Placeholder 3"/>
          <p:cNvSpPr>
            <a:spLocks noGrp="1"/>
          </p:cNvSpPr>
          <p:nvPr>
            <p:ph type="dt" sz="half" idx="10"/>
          </p:nvPr>
        </p:nvSpPr>
        <p:spPr/>
        <p:txBody>
          <a:bodyPr/>
          <a:lstStyle/>
          <a:p>
            <a:fld id="{45EB3116-5E8D-48C2-82A6-9B7C761A039A}" type="datetime1">
              <a:rPr lang="en-US" smtClean="0"/>
              <a:t>1/9/2015</a:t>
            </a:fld>
            <a:endParaRPr lang="en-US"/>
          </a:p>
        </p:txBody>
      </p:sp>
    </p:spTree>
    <p:extLst>
      <p:ext uri="{BB962C8B-B14F-4D97-AF65-F5344CB8AC3E}">
        <p14:creationId xmlns:p14="http://schemas.microsoft.com/office/powerpoint/2010/main" val="4037036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086600" cy="838200"/>
          </a:xfrm>
        </p:spPr>
        <p:txBody>
          <a:bodyPr>
            <a:noAutofit/>
          </a:bodyPr>
          <a:lstStyle/>
          <a:p>
            <a:pPr algn="ctr"/>
            <a:r>
              <a:rPr lang="en-US" sz="3200" b="1" dirty="0" smtClean="0"/>
              <a:t>USP Limitations</a:t>
            </a:r>
            <a:endParaRPr lang="en-US" sz="3200" b="1" dirty="0"/>
          </a:p>
        </p:txBody>
      </p:sp>
      <p:sp>
        <p:nvSpPr>
          <p:cNvPr id="3" name="Content Placeholder 2"/>
          <p:cNvSpPr>
            <a:spLocks noGrp="1"/>
          </p:cNvSpPr>
          <p:nvPr>
            <p:ph idx="1"/>
          </p:nvPr>
        </p:nvSpPr>
        <p:spPr>
          <a:xfrm>
            <a:off x="1219200" y="914400"/>
            <a:ext cx="7772400" cy="5943600"/>
          </a:xfrm>
        </p:spPr>
        <p:txBody>
          <a:bodyPr>
            <a:noAutofit/>
          </a:bodyPr>
          <a:lstStyle/>
          <a:p>
            <a:pPr marL="0" indent="0" algn="just">
              <a:buNone/>
            </a:pPr>
            <a:endParaRPr lang="en-US" sz="2800" dirty="0" smtClean="0"/>
          </a:p>
          <a:p>
            <a:pPr marL="0" indent="0" algn="just">
              <a:buNone/>
            </a:pPr>
            <a:r>
              <a:rPr lang="en-US" sz="2800" dirty="0" smtClean="0"/>
              <a:t>As </a:t>
            </a:r>
            <a:r>
              <a:rPr lang="en-US" sz="2800" dirty="0"/>
              <a:t>the size of the program </a:t>
            </a:r>
            <a:r>
              <a:rPr lang="en-US" sz="2800" dirty="0" smtClean="0"/>
              <a:t>increases</a:t>
            </a:r>
          </a:p>
          <a:p>
            <a:pPr marL="0" indent="0" algn="just">
              <a:buNone/>
            </a:pPr>
            <a:endParaRPr lang="en-US" sz="1400" dirty="0" smtClean="0"/>
          </a:p>
          <a:p>
            <a:pPr algn="just">
              <a:buFont typeface="Wingdings" pitchFamily="2" charset="2"/>
              <a:buChar char="ü"/>
            </a:pPr>
            <a:r>
              <a:rPr lang="en-US" sz="2800" dirty="0" smtClean="0"/>
              <a:t>Difficult </a:t>
            </a:r>
            <a:r>
              <a:rPr lang="en-US" sz="2800" dirty="0"/>
              <a:t>to understand and modify the </a:t>
            </a:r>
            <a:r>
              <a:rPr lang="en-US" sz="2800" dirty="0" smtClean="0"/>
              <a:t>program. </a:t>
            </a:r>
          </a:p>
          <a:p>
            <a:pPr algn="just">
              <a:buFont typeface="Wingdings" pitchFamily="2" charset="2"/>
              <a:buChar char="ü"/>
            </a:pPr>
            <a:r>
              <a:rPr lang="en-US" sz="2800" dirty="0" smtClean="0"/>
              <a:t>If </a:t>
            </a:r>
            <a:r>
              <a:rPr lang="en-US" sz="2800" dirty="0"/>
              <a:t>something needs to be done more than once it must be </a:t>
            </a:r>
            <a:r>
              <a:rPr lang="en-US" sz="2800" dirty="0" smtClean="0"/>
              <a:t>re-typed and it </a:t>
            </a:r>
            <a:r>
              <a:rPr lang="en-US" sz="2800" dirty="0"/>
              <a:t>is difficult to test a particular part of the </a:t>
            </a:r>
            <a:r>
              <a:rPr lang="en-US" sz="2800" dirty="0" smtClean="0"/>
              <a:t>code. </a:t>
            </a:r>
          </a:p>
          <a:p>
            <a:pPr algn="just">
              <a:buFont typeface="Wingdings" pitchFamily="2" charset="2"/>
              <a:buChar char="ü"/>
            </a:pPr>
            <a:r>
              <a:rPr lang="en-US" sz="2800" dirty="0" smtClean="0"/>
              <a:t>All </a:t>
            </a:r>
            <a:r>
              <a:rPr lang="en-US" sz="2800" dirty="0"/>
              <a:t>parts of the program can access the data (whether required or not). </a:t>
            </a:r>
            <a:r>
              <a:rPr lang="en-US" sz="2800" dirty="0" smtClean="0"/>
              <a:t>Hence error </a:t>
            </a:r>
            <a:r>
              <a:rPr lang="en-US" sz="2800" dirty="0"/>
              <a:t>in one part of the program can affect the other parts of the </a:t>
            </a:r>
            <a:r>
              <a:rPr lang="en-US" sz="2800" dirty="0" smtClean="0"/>
              <a:t>program also, there exist more </a:t>
            </a:r>
            <a:r>
              <a:rPr lang="en-US" sz="2800" dirty="0"/>
              <a:t>chances of accidental modification to the </a:t>
            </a:r>
            <a:r>
              <a:rPr lang="en-US" sz="2800" dirty="0" smtClean="0"/>
              <a:t>data.</a:t>
            </a:r>
            <a:endParaRPr lang="en-US" sz="2800" dirty="0"/>
          </a:p>
          <a:p>
            <a:pPr algn="just"/>
            <a:endParaRPr lang="en-US" sz="2800" dirty="0"/>
          </a:p>
        </p:txBody>
      </p:sp>
      <p:sp>
        <p:nvSpPr>
          <p:cNvPr id="5" name="Footer Placeholder 4"/>
          <p:cNvSpPr>
            <a:spLocks noGrp="1"/>
          </p:cNvSpPr>
          <p:nvPr>
            <p:ph type="ftr" sz="quarter" idx="11"/>
          </p:nvPr>
        </p:nvSpPr>
        <p:spPr/>
        <p:txBody>
          <a:bodyPr/>
          <a:lstStyle/>
          <a:p>
            <a:r>
              <a:rPr lang="en-US" smtClean="0"/>
              <a:t>CSE 1002               Computer science and Engg</a:t>
            </a:r>
            <a:endParaRPr lang="en-US"/>
          </a:p>
        </p:txBody>
      </p:sp>
      <p:sp>
        <p:nvSpPr>
          <p:cNvPr id="6" name="Slide Number Placeholder 5"/>
          <p:cNvSpPr>
            <a:spLocks noGrp="1"/>
          </p:cNvSpPr>
          <p:nvPr>
            <p:ph type="sldNum" sz="quarter" idx="12"/>
          </p:nvPr>
        </p:nvSpPr>
        <p:spPr/>
        <p:txBody>
          <a:bodyPr/>
          <a:lstStyle/>
          <a:p>
            <a:fld id="{C839977E-EAC6-4CBE-AE0E-153E042775AB}" type="slidenum">
              <a:rPr lang="en-US" smtClean="0"/>
              <a:pPr/>
              <a:t>19</a:t>
            </a:fld>
            <a:endParaRPr lang="en-US"/>
          </a:p>
        </p:txBody>
      </p:sp>
      <p:sp>
        <p:nvSpPr>
          <p:cNvPr id="7" name="Date Placeholder 6"/>
          <p:cNvSpPr>
            <a:spLocks noGrp="1"/>
          </p:cNvSpPr>
          <p:nvPr>
            <p:ph type="dt" sz="half" idx="10"/>
          </p:nvPr>
        </p:nvSpPr>
        <p:spPr/>
        <p:txBody>
          <a:bodyPr/>
          <a:lstStyle/>
          <a:p>
            <a:fld id="{165A4C36-FE2E-40ED-BCF1-95DCFB0FDE65}" type="datetime1">
              <a:rPr lang="en-US" smtClean="0"/>
              <a:t>1/9/2015</a:t>
            </a:fld>
            <a:endParaRPr lang="en-US"/>
          </a:p>
        </p:txBody>
      </p:sp>
    </p:spTree>
    <p:extLst>
      <p:ext uri="{BB962C8B-B14F-4D97-AF65-F5344CB8AC3E}">
        <p14:creationId xmlns:p14="http://schemas.microsoft.com/office/powerpoint/2010/main" val="712821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1828" y="4057233"/>
            <a:ext cx="7924800" cy="2123658"/>
          </a:xfrm>
          <a:prstGeom prst="rect">
            <a:avLst/>
          </a:prstGeom>
          <a:noFill/>
        </p:spPr>
        <p:txBody>
          <a:bodyPr wrap="square" rtlCol="0">
            <a:spAutoFit/>
          </a:bodyPr>
          <a:lstStyle/>
          <a:p>
            <a:pPr algn="ctr"/>
            <a:r>
              <a:rPr lang="en-US" sz="4400" b="1" smtClean="0"/>
              <a:t>Introduction </a:t>
            </a:r>
            <a:r>
              <a:rPr lang="en-US" sz="4400" b="1" dirty="0"/>
              <a:t>to problem </a:t>
            </a:r>
            <a:r>
              <a:rPr lang="en-US" sz="4400" b="1" dirty="0" smtClean="0"/>
              <a:t>solving, </a:t>
            </a:r>
            <a:r>
              <a:rPr lang="en-US" sz="4400" b="1" dirty="0"/>
              <a:t>programming paradigms and methodologies. </a:t>
            </a:r>
          </a:p>
        </p:txBody>
      </p:sp>
      <p:pic>
        <p:nvPicPr>
          <p:cNvPr id="1026" name="Picture 2" descr="http://mihaelasharkova.files.wordpress.com/2011/05/5steploop2.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7055" y="281719"/>
            <a:ext cx="4819650" cy="376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726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t>Structured Programming -SP</a:t>
            </a:r>
            <a:endParaRPr lang="en-US" sz="3200" b="1" dirty="0"/>
          </a:p>
        </p:txBody>
      </p:sp>
      <p:sp>
        <p:nvSpPr>
          <p:cNvPr id="3" name="Content Placeholder 2"/>
          <p:cNvSpPr>
            <a:spLocks noGrp="1"/>
          </p:cNvSpPr>
          <p:nvPr>
            <p:ph idx="1"/>
          </p:nvPr>
        </p:nvSpPr>
        <p:spPr>
          <a:xfrm>
            <a:off x="1219200" y="914400"/>
            <a:ext cx="7696200" cy="5486400"/>
          </a:xfrm>
        </p:spPr>
        <p:txBody>
          <a:bodyPr>
            <a:noAutofit/>
          </a:bodyPr>
          <a:lstStyle/>
          <a:p>
            <a:pPr algn="just">
              <a:buFont typeface="Wingdings" pitchFamily="2" charset="2"/>
              <a:buChar char="ü"/>
            </a:pPr>
            <a:r>
              <a:rPr lang="en-US" sz="2800" dirty="0" smtClean="0"/>
              <a:t>Structured or Procedural programming attempts to divide the problem into smaller subtasks or modules which interact with other to complete the given task thereby making the complexity of code manageable.</a:t>
            </a:r>
          </a:p>
          <a:p>
            <a:pPr algn="just">
              <a:buFont typeface="Wingdings" pitchFamily="2" charset="2"/>
              <a:buChar char="ü"/>
            </a:pPr>
            <a:r>
              <a:rPr lang="en-US" sz="2800" b="1" dirty="0" smtClean="0"/>
              <a:t>Modular programming </a:t>
            </a:r>
            <a:r>
              <a:rPr lang="en-US" sz="2800" dirty="0" smtClean="0"/>
              <a:t>is a software design technique that divides the tasks into sub tasks such that each sub task can be developed independently.</a:t>
            </a:r>
          </a:p>
          <a:p>
            <a:pPr algn="just">
              <a:buFont typeface="Wingdings" pitchFamily="2" charset="2"/>
              <a:buChar char="ü"/>
            </a:pPr>
            <a:r>
              <a:rPr lang="en-US" sz="2800" dirty="0" smtClean="0"/>
              <a:t>The aim of structured programming is to clearly define the structure of the program before writing program code. </a:t>
            </a:r>
            <a:r>
              <a:rPr lang="en-US" sz="2400" dirty="0" smtClean="0">
                <a:solidFill>
                  <a:srgbClr val="FF0000"/>
                </a:solidFill>
              </a:rPr>
              <a:t>Ex: ALGOL, Pascal, Ada etc.</a:t>
            </a:r>
          </a:p>
        </p:txBody>
      </p:sp>
      <p:sp>
        <p:nvSpPr>
          <p:cNvPr id="5" name="Footer Placeholder 4"/>
          <p:cNvSpPr>
            <a:spLocks noGrp="1"/>
          </p:cNvSpPr>
          <p:nvPr>
            <p:ph type="ftr" sz="quarter" idx="11"/>
          </p:nvPr>
        </p:nvSpPr>
        <p:spPr/>
        <p:txBody>
          <a:bodyPr/>
          <a:lstStyle/>
          <a:p>
            <a:r>
              <a:rPr lang="en-US" smtClean="0"/>
              <a:t>CSE 1002               Computer science and Engg</a:t>
            </a:r>
            <a:endParaRPr lang="en-US"/>
          </a:p>
        </p:txBody>
      </p:sp>
      <p:sp>
        <p:nvSpPr>
          <p:cNvPr id="6" name="Slide Number Placeholder 5"/>
          <p:cNvSpPr>
            <a:spLocks noGrp="1"/>
          </p:cNvSpPr>
          <p:nvPr>
            <p:ph type="sldNum" sz="quarter" idx="12"/>
          </p:nvPr>
        </p:nvSpPr>
        <p:spPr/>
        <p:txBody>
          <a:bodyPr/>
          <a:lstStyle/>
          <a:p>
            <a:fld id="{C839977E-EAC6-4CBE-AE0E-153E042775AB}" type="slidenum">
              <a:rPr lang="en-US" smtClean="0"/>
              <a:pPr/>
              <a:t>20</a:t>
            </a:fld>
            <a:endParaRPr lang="en-US"/>
          </a:p>
        </p:txBody>
      </p:sp>
      <p:sp>
        <p:nvSpPr>
          <p:cNvPr id="7" name="Date Placeholder 6"/>
          <p:cNvSpPr>
            <a:spLocks noGrp="1"/>
          </p:cNvSpPr>
          <p:nvPr>
            <p:ph type="dt" sz="half" idx="10"/>
          </p:nvPr>
        </p:nvSpPr>
        <p:spPr/>
        <p:txBody>
          <a:bodyPr/>
          <a:lstStyle/>
          <a:p>
            <a:fld id="{A38162FE-88B4-4F8A-8E9E-85CCD1411F5E}" type="datetime1">
              <a:rPr lang="en-US" smtClean="0"/>
              <a:t>1/9/2015</a:t>
            </a:fld>
            <a:endParaRPr lang="en-US"/>
          </a:p>
        </p:txBody>
      </p:sp>
    </p:spTree>
    <p:extLst>
      <p:ext uri="{BB962C8B-B14F-4D97-AF65-F5344CB8AC3E}">
        <p14:creationId xmlns:p14="http://schemas.microsoft.com/office/powerpoint/2010/main" val="2259582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0510"/>
            <a:ext cx="7162800" cy="838200"/>
          </a:xfrm>
        </p:spPr>
        <p:txBody>
          <a:bodyPr>
            <a:noAutofit/>
          </a:bodyPr>
          <a:lstStyle/>
          <a:p>
            <a:pPr algn="ctr"/>
            <a:r>
              <a:rPr lang="en-US" sz="3200" b="1" dirty="0"/>
              <a:t>Limitations of </a:t>
            </a:r>
            <a:r>
              <a:rPr lang="en-US" sz="3200" b="1" dirty="0" smtClean="0"/>
              <a:t>SP</a:t>
            </a:r>
            <a:endParaRPr lang="en-US" sz="3200" b="1" dirty="0"/>
          </a:p>
        </p:txBody>
      </p:sp>
      <p:sp>
        <p:nvSpPr>
          <p:cNvPr id="3" name="Content Placeholder 2"/>
          <p:cNvSpPr>
            <a:spLocks noGrp="1"/>
          </p:cNvSpPr>
          <p:nvPr>
            <p:ph idx="1"/>
          </p:nvPr>
        </p:nvSpPr>
        <p:spPr>
          <a:xfrm>
            <a:off x="1219200" y="914400"/>
            <a:ext cx="7696200" cy="5943600"/>
          </a:xfrm>
        </p:spPr>
        <p:txBody>
          <a:bodyPr/>
          <a:lstStyle/>
          <a:p>
            <a:pPr lvl="1" algn="just">
              <a:lnSpc>
                <a:spcPct val="150000"/>
              </a:lnSpc>
              <a:buFont typeface="Wingdings" pitchFamily="2" charset="2"/>
              <a:buChar char="ü"/>
            </a:pPr>
            <a:r>
              <a:rPr lang="en-US" dirty="0" smtClean="0"/>
              <a:t>Structured </a:t>
            </a:r>
            <a:r>
              <a:rPr lang="en-US" dirty="0"/>
              <a:t>programming focuses mainly on the algorithm and not on the data on which these algorithms </a:t>
            </a:r>
            <a:r>
              <a:rPr lang="en-US" dirty="0" smtClean="0"/>
              <a:t>operate.</a:t>
            </a:r>
          </a:p>
          <a:p>
            <a:pPr lvl="1" algn="just">
              <a:lnSpc>
                <a:spcPct val="150000"/>
              </a:lnSpc>
              <a:buFont typeface="Wingdings" pitchFamily="2" charset="2"/>
              <a:buChar char="ü"/>
            </a:pPr>
            <a:r>
              <a:rPr lang="en-US" dirty="0" smtClean="0"/>
              <a:t>Structured </a:t>
            </a:r>
            <a:r>
              <a:rPr lang="en-US" dirty="0"/>
              <a:t>programming is a good model for </a:t>
            </a:r>
            <a:r>
              <a:rPr lang="en-US" b="1" dirty="0"/>
              <a:t>small-medium sized </a:t>
            </a:r>
            <a:r>
              <a:rPr lang="en-US" b="1" dirty="0" smtClean="0"/>
              <a:t>projects</a:t>
            </a:r>
            <a:r>
              <a:rPr lang="en-US" dirty="0" smtClean="0"/>
              <a:t>.</a:t>
            </a:r>
            <a:endParaRPr lang="en-US" dirty="0"/>
          </a:p>
          <a:p>
            <a:pPr marL="0" indent="0" algn="just">
              <a:buNone/>
            </a:pPr>
            <a:endParaRPr lang="en-US" dirty="0"/>
          </a:p>
        </p:txBody>
      </p:sp>
      <p:sp>
        <p:nvSpPr>
          <p:cNvPr id="4" name="Footer Placeholder 3"/>
          <p:cNvSpPr>
            <a:spLocks noGrp="1"/>
          </p:cNvSpPr>
          <p:nvPr>
            <p:ph type="ftr" sz="quarter" idx="11"/>
          </p:nvPr>
        </p:nvSpPr>
        <p:spPr/>
        <p:txBody>
          <a:bodyPr/>
          <a:lstStyle/>
          <a:p>
            <a:r>
              <a:rPr lang="en-US" smtClean="0"/>
              <a:t>CSE 1002               Computer science and Engg</a:t>
            </a:r>
            <a:endParaRPr lang="en-US"/>
          </a:p>
        </p:txBody>
      </p:sp>
      <p:sp>
        <p:nvSpPr>
          <p:cNvPr id="5" name="Slide Number Placeholder 4"/>
          <p:cNvSpPr>
            <a:spLocks noGrp="1"/>
          </p:cNvSpPr>
          <p:nvPr>
            <p:ph type="sldNum" sz="quarter" idx="12"/>
          </p:nvPr>
        </p:nvSpPr>
        <p:spPr/>
        <p:txBody>
          <a:bodyPr/>
          <a:lstStyle/>
          <a:p>
            <a:fld id="{C839977E-EAC6-4CBE-AE0E-153E042775AB}" type="slidenum">
              <a:rPr lang="en-US" smtClean="0"/>
              <a:pPr/>
              <a:t>21</a:t>
            </a:fld>
            <a:endParaRPr lang="en-US"/>
          </a:p>
        </p:txBody>
      </p:sp>
      <p:sp>
        <p:nvSpPr>
          <p:cNvPr id="6" name="Date Placeholder 5"/>
          <p:cNvSpPr>
            <a:spLocks noGrp="1"/>
          </p:cNvSpPr>
          <p:nvPr>
            <p:ph type="dt" sz="half" idx="10"/>
          </p:nvPr>
        </p:nvSpPr>
        <p:spPr/>
        <p:txBody>
          <a:bodyPr/>
          <a:lstStyle/>
          <a:p>
            <a:fld id="{24AC3410-8865-4BB4-ABE3-262ACDC3BCD2}" type="datetime1">
              <a:rPr lang="en-US" smtClean="0"/>
              <a:t>1/9/2015</a:t>
            </a:fld>
            <a:endParaRPr lang="en-US"/>
          </a:p>
        </p:txBody>
      </p:sp>
    </p:spTree>
    <p:extLst>
      <p:ext uri="{BB962C8B-B14F-4D97-AF65-F5344CB8AC3E}">
        <p14:creationId xmlns:p14="http://schemas.microsoft.com/office/powerpoint/2010/main" val="41507657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t>Object Oriented Programming</a:t>
            </a:r>
            <a:endParaRPr lang="en-US" sz="3200" b="1" dirty="0"/>
          </a:p>
        </p:txBody>
      </p:sp>
      <p:sp>
        <p:nvSpPr>
          <p:cNvPr id="3" name="Content Placeholder 2"/>
          <p:cNvSpPr>
            <a:spLocks noGrp="1"/>
          </p:cNvSpPr>
          <p:nvPr>
            <p:ph idx="1"/>
          </p:nvPr>
        </p:nvSpPr>
        <p:spPr>
          <a:xfrm>
            <a:off x="1219200" y="914400"/>
            <a:ext cx="7924800" cy="5943600"/>
          </a:xfrm>
        </p:spPr>
        <p:txBody>
          <a:bodyPr>
            <a:noAutofit/>
          </a:bodyPr>
          <a:lstStyle/>
          <a:p>
            <a:pPr algn="just">
              <a:buFont typeface="Wingdings" pitchFamily="2" charset="2"/>
              <a:buChar char="ü"/>
            </a:pPr>
            <a:r>
              <a:rPr lang="en-US" sz="2800" dirty="0" smtClean="0">
                <a:solidFill>
                  <a:schemeClr val="tx2"/>
                </a:solidFill>
              </a:rPr>
              <a:t>Object oriented programming model is used when the complexity of the problem is more.</a:t>
            </a:r>
          </a:p>
          <a:p>
            <a:pPr algn="just">
              <a:buFont typeface="Wingdings" pitchFamily="2" charset="2"/>
              <a:buChar char="ü"/>
            </a:pPr>
            <a:r>
              <a:rPr lang="en-US" sz="2800" dirty="0" smtClean="0">
                <a:solidFill>
                  <a:schemeClr val="tx2"/>
                </a:solidFill>
              </a:rPr>
              <a:t>Object Oriented Programming (OOP) is often natural and powerful way of representing a real-life situation or problem.</a:t>
            </a:r>
          </a:p>
          <a:p>
            <a:pPr algn="just">
              <a:buFont typeface="Wingdings" pitchFamily="2" charset="2"/>
              <a:buChar char="ü"/>
            </a:pPr>
            <a:r>
              <a:rPr lang="en-US" sz="2800" dirty="0" smtClean="0">
                <a:solidFill>
                  <a:schemeClr val="tx2"/>
                </a:solidFill>
              </a:rPr>
              <a:t>An Object has two components</a:t>
            </a:r>
          </a:p>
          <a:p>
            <a:pPr marL="457200" lvl="1" indent="0" algn="just">
              <a:buNone/>
            </a:pPr>
            <a:r>
              <a:rPr lang="en-US" dirty="0" smtClean="0">
                <a:solidFill>
                  <a:schemeClr val="tx2"/>
                </a:solidFill>
              </a:rPr>
              <a:t>1. State information which describes the current characteristics of the objects and</a:t>
            </a:r>
          </a:p>
          <a:p>
            <a:pPr marL="457200" lvl="1" indent="0" algn="just">
              <a:buNone/>
            </a:pPr>
            <a:r>
              <a:rPr lang="en-US" dirty="0" smtClean="0">
                <a:solidFill>
                  <a:schemeClr val="tx2"/>
                </a:solidFill>
              </a:rPr>
              <a:t>2. Behavior which describes how it interacts with other objects</a:t>
            </a:r>
          </a:p>
          <a:p>
            <a:pPr marL="0" indent="0" algn="just">
              <a:buNone/>
            </a:pPr>
            <a:r>
              <a:rPr lang="en-US" sz="2800" dirty="0" smtClean="0">
                <a:solidFill>
                  <a:schemeClr val="tx2"/>
                </a:solidFill>
              </a:rPr>
              <a:t>		</a:t>
            </a:r>
            <a:r>
              <a:rPr lang="en-US" sz="2800" dirty="0" smtClean="0">
                <a:solidFill>
                  <a:srgbClr val="FF0000"/>
                </a:solidFill>
              </a:rPr>
              <a:t>Ex: C++, JAVA languages</a:t>
            </a:r>
            <a:endParaRPr lang="en-US" sz="2800" dirty="0">
              <a:solidFill>
                <a:srgbClr val="FF0000"/>
              </a:solidFill>
            </a:endParaRPr>
          </a:p>
        </p:txBody>
      </p:sp>
      <p:sp>
        <p:nvSpPr>
          <p:cNvPr id="5" name="Footer Placeholder 4"/>
          <p:cNvSpPr>
            <a:spLocks noGrp="1"/>
          </p:cNvSpPr>
          <p:nvPr>
            <p:ph type="ftr" sz="quarter" idx="11"/>
          </p:nvPr>
        </p:nvSpPr>
        <p:spPr/>
        <p:txBody>
          <a:bodyPr/>
          <a:lstStyle/>
          <a:p>
            <a:r>
              <a:rPr lang="en-US" smtClean="0"/>
              <a:t>CSE 1002               Computer science and Engg</a:t>
            </a:r>
            <a:endParaRPr lang="en-US"/>
          </a:p>
        </p:txBody>
      </p:sp>
      <p:sp>
        <p:nvSpPr>
          <p:cNvPr id="6" name="Slide Number Placeholder 5"/>
          <p:cNvSpPr>
            <a:spLocks noGrp="1"/>
          </p:cNvSpPr>
          <p:nvPr>
            <p:ph type="sldNum" sz="quarter" idx="12"/>
          </p:nvPr>
        </p:nvSpPr>
        <p:spPr/>
        <p:txBody>
          <a:bodyPr/>
          <a:lstStyle/>
          <a:p>
            <a:fld id="{C839977E-EAC6-4CBE-AE0E-153E042775AB}" type="slidenum">
              <a:rPr lang="en-US" smtClean="0"/>
              <a:pPr/>
              <a:t>22</a:t>
            </a:fld>
            <a:endParaRPr lang="en-US"/>
          </a:p>
        </p:txBody>
      </p:sp>
      <p:sp>
        <p:nvSpPr>
          <p:cNvPr id="7" name="Date Placeholder 6"/>
          <p:cNvSpPr>
            <a:spLocks noGrp="1"/>
          </p:cNvSpPr>
          <p:nvPr>
            <p:ph type="dt" sz="half" idx="10"/>
          </p:nvPr>
        </p:nvSpPr>
        <p:spPr/>
        <p:txBody>
          <a:bodyPr/>
          <a:lstStyle/>
          <a:p>
            <a:fld id="{3A4225DB-5B9E-472D-B238-1FC9CDEFA2CD}" type="datetime1">
              <a:rPr lang="en-US" smtClean="0"/>
              <a:t>1/9/2015</a:t>
            </a:fld>
            <a:endParaRPr lang="en-US"/>
          </a:p>
        </p:txBody>
      </p:sp>
    </p:spTree>
    <p:extLst>
      <p:ext uri="{BB962C8B-B14F-4D97-AF65-F5344CB8AC3E}">
        <p14:creationId xmlns:p14="http://schemas.microsoft.com/office/powerpoint/2010/main" val="35911546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 y="914400"/>
            <a:ext cx="7924800" cy="5943600"/>
          </a:xfrm>
        </p:spPr>
        <p:txBody>
          <a:bodyPr/>
          <a:lstStyle/>
          <a:p>
            <a:pPr>
              <a:buFont typeface="Wingdings" pitchFamily="2" charset="2"/>
              <a:buChar char="ü"/>
            </a:pPr>
            <a:endParaRPr lang="en-US" sz="2800" dirty="0" smtClean="0"/>
          </a:p>
          <a:p>
            <a:pPr>
              <a:buFont typeface="Wingdings" pitchFamily="2" charset="2"/>
              <a:buChar char="ü"/>
            </a:pPr>
            <a:r>
              <a:rPr lang="en-US" sz="2800" dirty="0" smtClean="0"/>
              <a:t>Problem solving</a:t>
            </a:r>
          </a:p>
          <a:p>
            <a:pPr>
              <a:buFont typeface="Wingdings" pitchFamily="2" charset="2"/>
              <a:buChar char="ü"/>
            </a:pPr>
            <a:r>
              <a:rPr lang="en-US" sz="2800" dirty="0" smtClean="0"/>
              <a:t>Logic and its importance in problem solving</a:t>
            </a:r>
          </a:p>
          <a:p>
            <a:pPr>
              <a:buFont typeface="Wingdings" pitchFamily="2" charset="2"/>
              <a:buChar char="ü"/>
            </a:pPr>
            <a:r>
              <a:rPr lang="en-US" sz="2800" dirty="0" smtClean="0"/>
              <a:t>Computational problems and its classifications</a:t>
            </a:r>
          </a:p>
          <a:p>
            <a:pPr>
              <a:buFont typeface="Wingdings" pitchFamily="2" charset="2"/>
              <a:buChar char="ü"/>
            </a:pPr>
            <a:r>
              <a:rPr lang="en-US" sz="2800" dirty="0" smtClean="0"/>
              <a:t>programming </a:t>
            </a:r>
            <a:r>
              <a:rPr lang="en-US" sz="2800" dirty="0"/>
              <a:t>paradigms and </a:t>
            </a:r>
            <a:r>
              <a:rPr lang="en-US" sz="2800" dirty="0" smtClean="0"/>
              <a:t>its methodologies </a:t>
            </a:r>
          </a:p>
          <a:p>
            <a:pPr algn="just">
              <a:buFont typeface="Wingdings" pitchFamily="2" charset="2"/>
              <a:buChar char="ü"/>
            </a:pPr>
            <a:r>
              <a:rPr lang="en-US" sz="2400" dirty="0">
                <a:latin typeface="Arial" charset="0"/>
              </a:rPr>
              <a:t>Programming Approaches </a:t>
            </a:r>
          </a:p>
          <a:p>
            <a:pPr lvl="1" algn="just">
              <a:lnSpc>
                <a:spcPct val="150000"/>
              </a:lnSpc>
            </a:pPr>
            <a:r>
              <a:rPr lang="en-US" sz="2000" b="1" dirty="0">
                <a:solidFill>
                  <a:srgbClr val="002060"/>
                </a:solidFill>
                <a:latin typeface="Arial" charset="0"/>
              </a:rPr>
              <a:t>Unstructured Programming</a:t>
            </a:r>
          </a:p>
          <a:p>
            <a:pPr lvl="1" algn="just">
              <a:lnSpc>
                <a:spcPct val="150000"/>
              </a:lnSpc>
            </a:pPr>
            <a:r>
              <a:rPr lang="en-US" sz="2000" b="1" dirty="0">
                <a:solidFill>
                  <a:srgbClr val="002060"/>
                </a:solidFill>
                <a:latin typeface="Arial" charset="0"/>
              </a:rPr>
              <a:t>Structured Programming [C]</a:t>
            </a:r>
          </a:p>
          <a:p>
            <a:pPr lvl="1" algn="just">
              <a:lnSpc>
                <a:spcPct val="150000"/>
              </a:lnSpc>
            </a:pPr>
            <a:r>
              <a:rPr lang="en-US" sz="2000" b="1" dirty="0">
                <a:solidFill>
                  <a:srgbClr val="002060"/>
                </a:solidFill>
                <a:latin typeface="Arial" charset="0"/>
              </a:rPr>
              <a:t>Object Oriented Programming [OOP; C++]</a:t>
            </a:r>
            <a:endParaRPr lang="en-US" sz="2000" b="1" dirty="0">
              <a:solidFill>
                <a:srgbClr val="002060"/>
              </a:solidFill>
            </a:endParaRPr>
          </a:p>
          <a:p>
            <a:pPr>
              <a:buFont typeface="Wingdings" pitchFamily="2" charset="2"/>
              <a:buChar char="ü"/>
            </a:pPr>
            <a:endParaRPr lang="en-US" sz="2800" dirty="0"/>
          </a:p>
        </p:txBody>
      </p:sp>
      <p:sp>
        <p:nvSpPr>
          <p:cNvPr id="3" name="Title 2"/>
          <p:cNvSpPr>
            <a:spLocks noGrp="1"/>
          </p:cNvSpPr>
          <p:nvPr>
            <p:ph type="title"/>
          </p:nvPr>
        </p:nvSpPr>
        <p:spPr/>
        <p:txBody>
          <a:bodyPr>
            <a:normAutofit/>
          </a:bodyPr>
          <a:lstStyle/>
          <a:p>
            <a:pPr algn="ctr"/>
            <a:r>
              <a:rPr lang="en-US" sz="3200" b="1" dirty="0" smtClean="0"/>
              <a:t>Summary</a:t>
            </a:r>
            <a:endParaRPr lang="en-US" sz="3200" b="1" dirty="0"/>
          </a:p>
        </p:txBody>
      </p:sp>
      <p:sp>
        <p:nvSpPr>
          <p:cNvPr id="4" name="Footer Placeholder 3"/>
          <p:cNvSpPr>
            <a:spLocks noGrp="1"/>
          </p:cNvSpPr>
          <p:nvPr>
            <p:ph type="ftr" sz="quarter" idx="11"/>
          </p:nvPr>
        </p:nvSpPr>
        <p:spPr/>
        <p:txBody>
          <a:bodyPr/>
          <a:lstStyle/>
          <a:p>
            <a:r>
              <a:rPr lang="en-US" smtClean="0"/>
              <a:t>CSE 1002               Computer science and Engg</a:t>
            </a:r>
            <a:endParaRPr lang="en-US"/>
          </a:p>
        </p:txBody>
      </p:sp>
      <p:sp>
        <p:nvSpPr>
          <p:cNvPr id="5" name="Slide Number Placeholder 4"/>
          <p:cNvSpPr>
            <a:spLocks noGrp="1"/>
          </p:cNvSpPr>
          <p:nvPr>
            <p:ph type="sldNum" sz="quarter" idx="12"/>
          </p:nvPr>
        </p:nvSpPr>
        <p:spPr/>
        <p:txBody>
          <a:bodyPr/>
          <a:lstStyle/>
          <a:p>
            <a:fld id="{C839977E-EAC6-4CBE-AE0E-153E042775AB}" type="slidenum">
              <a:rPr lang="en-US" smtClean="0"/>
              <a:pPr/>
              <a:t>23</a:t>
            </a:fld>
            <a:endParaRPr lang="en-US"/>
          </a:p>
        </p:txBody>
      </p:sp>
      <p:sp>
        <p:nvSpPr>
          <p:cNvPr id="6" name="Date Placeholder 5"/>
          <p:cNvSpPr>
            <a:spLocks noGrp="1"/>
          </p:cNvSpPr>
          <p:nvPr>
            <p:ph type="dt" sz="half" idx="10"/>
          </p:nvPr>
        </p:nvSpPr>
        <p:spPr/>
        <p:txBody>
          <a:bodyPr/>
          <a:lstStyle/>
          <a:p>
            <a:fld id="{1B1C1EF2-1118-44E9-A216-4195724C76B8}" type="datetime1">
              <a:rPr lang="en-US" smtClean="0"/>
              <a:t>1/9/2015</a:t>
            </a:fld>
            <a:endParaRPr lang="en-US"/>
          </a:p>
        </p:txBody>
      </p:sp>
      <p:sp>
        <p:nvSpPr>
          <p:cNvPr id="7" name="TextBox 6"/>
          <p:cNvSpPr txBox="1"/>
          <p:nvPr/>
        </p:nvSpPr>
        <p:spPr>
          <a:xfrm>
            <a:off x="36787" y="1513597"/>
            <a:ext cx="1182414" cy="3439403"/>
          </a:xfrm>
          <a:prstGeom prst="rect">
            <a:avLst/>
          </a:prstGeom>
          <a:noFill/>
        </p:spPr>
        <p:txBody>
          <a:bodyPr wrap="square" rtlCol="0">
            <a:spAutoFit/>
          </a:bodyPr>
          <a:lstStyle/>
          <a:p>
            <a:pPr marL="58738" lvl="1"/>
            <a:r>
              <a:rPr lang="en-US" sz="1400" b="1" i="1" dirty="0" smtClean="0">
                <a:solidFill>
                  <a:srgbClr val="0000FF"/>
                </a:solidFill>
              </a:rPr>
              <a:t>Syntax</a:t>
            </a:r>
            <a:endParaRPr lang="en-US" sz="1400" b="1" i="1" dirty="0">
              <a:solidFill>
                <a:srgbClr val="0000FF"/>
              </a:solidFill>
            </a:endParaRPr>
          </a:p>
          <a:p>
            <a:pPr marL="58738" lvl="1"/>
            <a:endParaRPr lang="en-US" sz="1050" b="1" i="1" dirty="0">
              <a:solidFill>
                <a:srgbClr val="0000FF"/>
              </a:solidFill>
            </a:endParaRPr>
          </a:p>
          <a:p>
            <a:pPr marL="58738" lvl="1"/>
            <a:r>
              <a:rPr lang="en-US" sz="1400" b="1" i="1" dirty="0">
                <a:solidFill>
                  <a:schemeClr val="tx1">
                    <a:lumMod val="50000"/>
                    <a:lumOff val="50000"/>
                  </a:schemeClr>
                </a:solidFill>
                <a:hlinkClick r:id="rId2" action="ppaction://hlinkfile"/>
              </a:rPr>
              <a:t>Additional Information </a:t>
            </a:r>
            <a:endParaRPr lang="en-US" sz="1400" b="1" i="1" dirty="0" smtClean="0">
              <a:solidFill>
                <a:schemeClr val="tx1">
                  <a:lumMod val="50000"/>
                  <a:lumOff val="50000"/>
                </a:schemeClr>
              </a:solidFill>
            </a:endParaRPr>
          </a:p>
          <a:p>
            <a:pPr marL="58738" lvl="1"/>
            <a:endParaRPr lang="en-US" sz="1100" b="1" i="1" dirty="0">
              <a:solidFill>
                <a:srgbClr val="0000FF"/>
              </a:solidFill>
            </a:endParaRPr>
          </a:p>
          <a:p>
            <a:pPr marL="58738" lvl="1"/>
            <a:r>
              <a:rPr lang="en-US" sz="1400" b="1" i="1" dirty="0" smtClean="0">
                <a:solidFill>
                  <a:srgbClr val="0000FF"/>
                </a:solidFill>
              </a:rPr>
              <a:t>Do’s</a:t>
            </a:r>
          </a:p>
          <a:p>
            <a:pPr marL="58738" lvl="1"/>
            <a:endParaRPr lang="en-US" sz="1100" b="1" i="1" dirty="0">
              <a:solidFill>
                <a:srgbClr val="0000FF"/>
              </a:solidFill>
            </a:endParaRPr>
          </a:p>
          <a:p>
            <a:pPr marL="58738" lvl="1"/>
            <a:r>
              <a:rPr lang="en-US" sz="1400" b="1" i="1" dirty="0" smtClean="0">
                <a:solidFill>
                  <a:srgbClr val="0000FF"/>
                </a:solidFill>
              </a:rPr>
              <a:t>Don’ts</a:t>
            </a:r>
          </a:p>
          <a:p>
            <a:pPr marL="58738" lvl="1"/>
            <a:endParaRPr lang="en-US" sz="1100" b="1" i="1" dirty="0">
              <a:solidFill>
                <a:srgbClr val="0000FF"/>
              </a:solidFill>
            </a:endParaRPr>
          </a:p>
          <a:p>
            <a:pPr marL="58738" lvl="1"/>
            <a:r>
              <a:rPr lang="en-US" sz="1400" b="1" i="1" dirty="0" smtClean="0">
                <a:solidFill>
                  <a:srgbClr val="0000FF"/>
                </a:solidFill>
              </a:rPr>
              <a:t>Control Flow</a:t>
            </a:r>
          </a:p>
          <a:p>
            <a:pPr marL="58738" lvl="1"/>
            <a:endParaRPr lang="en-US" sz="1200" b="1" i="1" dirty="0">
              <a:solidFill>
                <a:srgbClr val="0000FF"/>
              </a:solidFill>
            </a:endParaRPr>
          </a:p>
          <a:p>
            <a:pPr marL="58738" lvl="1"/>
            <a:r>
              <a:rPr lang="en-US" sz="1400" b="1" i="1" dirty="0" smtClean="0">
                <a:solidFill>
                  <a:srgbClr val="0000FF"/>
                </a:solidFill>
              </a:rPr>
              <a:t>Video clip</a:t>
            </a:r>
          </a:p>
          <a:p>
            <a:pPr marL="58738" lvl="1"/>
            <a:endParaRPr lang="en-US" sz="1100" b="1" i="1" dirty="0">
              <a:solidFill>
                <a:srgbClr val="0000FF"/>
              </a:solidFill>
            </a:endParaRPr>
          </a:p>
          <a:p>
            <a:pPr marL="58738" lvl="1"/>
            <a:r>
              <a:rPr lang="en-US" sz="1400" b="1" i="1" dirty="0" smtClean="0">
                <a:solidFill>
                  <a:srgbClr val="0000FF"/>
                </a:solidFill>
              </a:rPr>
              <a:t>Case studies</a:t>
            </a:r>
          </a:p>
          <a:p>
            <a:pPr marL="58738" lvl="1"/>
            <a:endParaRPr lang="en-US" sz="1100" b="1" i="1" dirty="0">
              <a:solidFill>
                <a:srgbClr val="0000FF"/>
              </a:solidFill>
            </a:endParaRPr>
          </a:p>
          <a:p>
            <a:pPr marL="58738" lvl="1"/>
            <a:r>
              <a:rPr lang="en-US" sz="1400" b="1" i="1" dirty="0">
                <a:solidFill>
                  <a:srgbClr val="0000FF"/>
                </a:solidFill>
              </a:rPr>
              <a:t>Do it </a:t>
            </a:r>
            <a:r>
              <a:rPr lang="en-US" sz="1400" b="1" i="1" dirty="0" smtClean="0">
                <a:solidFill>
                  <a:srgbClr val="0000FF"/>
                </a:solidFill>
              </a:rPr>
              <a:t>yourself</a:t>
            </a:r>
            <a:endParaRPr lang="en-US" sz="1400" b="1" i="1" dirty="0">
              <a:solidFill>
                <a:srgbClr val="0000FF"/>
              </a:solidFill>
            </a:endParaRPr>
          </a:p>
        </p:txBody>
      </p:sp>
    </p:spTree>
    <p:extLst>
      <p:ext uri="{BB962C8B-B14F-4D97-AF65-F5344CB8AC3E}">
        <p14:creationId xmlns:p14="http://schemas.microsoft.com/office/powerpoint/2010/main" val="38615065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 y="914400"/>
            <a:ext cx="7924800" cy="5943600"/>
          </a:xfrm>
        </p:spPr>
        <p:txBody>
          <a:bodyPr/>
          <a:lstStyle/>
          <a:p>
            <a:pPr marL="0" indent="0">
              <a:buNone/>
            </a:pPr>
            <a:endParaRPr lang="en-US" sz="2800" dirty="0" smtClean="0"/>
          </a:p>
          <a:p>
            <a:pPr marL="0" indent="0">
              <a:buNone/>
            </a:pPr>
            <a:r>
              <a:rPr lang="en-US" sz="2800" dirty="0" smtClean="0"/>
              <a:t>To learn and appreciate the following concepts</a:t>
            </a:r>
          </a:p>
          <a:p>
            <a:pPr marL="0" indent="0">
              <a:buNone/>
            </a:pPr>
            <a:endParaRPr lang="en-US" sz="2800" dirty="0" smtClean="0"/>
          </a:p>
          <a:p>
            <a:pPr>
              <a:buFont typeface="Wingdings" pitchFamily="2" charset="2"/>
              <a:buChar char="ü"/>
            </a:pPr>
            <a:r>
              <a:rPr lang="en-US" sz="2800" dirty="0" smtClean="0"/>
              <a:t>Problem solving basics</a:t>
            </a:r>
          </a:p>
          <a:p>
            <a:pPr>
              <a:buFont typeface="Wingdings" pitchFamily="2" charset="2"/>
              <a:buChar char="ü"/>
            </a:pPr>
            <a:r>
              <a:rPr lang="en-US" sz="2800" dirty="0" smtClean="0"/>
              <a:t>Logic and its importance in problem solving</a:t>
            </a:r>
          </a:p>
          <a:p>
            <a:pPr>
              <a:buFont typeface="Wingdings" pitchFamily="2" charset="2"/>
              <a:buChar char="ü"/>
            </a:pPr>
            <a:r>
              <a:rPr lang="en-US" sz="2800" dirty="0" smtClean="0"/>
              <a:t>Various computational problems and its classification</a:t>
            </a:r>
          </a:p>
          <a:p>
            <a:pPr>
              <a:buFont typeface="Wingdings" pitchFamily="2" charset="2"/>
              <a:buChar char="ü"/>
            </a:pPr>
            <a:r>
              <a:rPr lang="en-US" sz="2800" dirty="0" smtClean="0"/>
              <a:t>Introduction </a:t>
            </a:r>
            <a:r>
              <a:rPr lang="en-US" sz="2800" dirty="0"/>
              <a:t>to programming paradigms </a:t>
            </a:r>
            <a:r>
              <a:rPr lang="en-US" sz="2800"/>
              <a:t>and </a:t>
            </a:r>
            <a:r>
              <a:rPr lang="en-US" sz="2800" smtClean="0"/>
              <a:t>methodologies </a:t>
            </a:r>
            <a:endParaRPr lang="en-US" sz="2800" dirty="0" smtClean="0"/>
          </a:p>
          <a:p>
            <a:endParaRPr lang="en-US" sz="2800" dirty="0"/>
          </a:p>
        </p:txBody>
      </p:sp>
      <p:sp>
        <p:nvSpPr>
          <p:cNvPr id="3" name="Title 2"/>
          <p:cNvSpPr>
            <a:spLocks noGrp="1"/>
          </p:cNvSpPr>
          <p:nvPr>
            <p:ph type="title"/>
          </p:nvPr>
        </p:nvSpPr>
        <p:spPr/>
        <p:txBody>
          <a:bodyPr>
            <a:normAutofit/>
          </a:bodyPr>
          <a:lstStyle/>
          <a:p>
            <a:pPr algn="ctr"/>
            <a:r>
              <a:rPr lang="en-US" sz="3200" b="1" dirty="0" smtClean="0"/>
              <a:t>Objectives</a:t>
            </a:r>
            <a:endParaRPr lang="en-US" sz="3200" b="1" dirty="0"/>
          </a:p>
        </p:txBody>
      </p:sp>
      <p:sp>
        <p:nvSpPr>
          <p:cNvPr id="4" name="Footer Placeholder 3"/>
          <p:cNvSpPr>
            <a:spLocks noGrp="1"/>
          </p:cNvSpPr>
          <p:nvPr>
            <p:ph type="ftr" sz="quarter" idx="11"/>
          </p:nvPr>
        </p:nvSpPr>
        <p:spPr/>
        <p:txBody>
          <a:bodyPr/>
          <a:lstStyle/>
          <a:p>
            <a:r>
              <a:rPr lang="en-US" smtClean="0"/>
              <a:t>CSE 1002               Computer science and Engg</a:t>
            </a:r>
            <a:endParaRPr lang="en-US"/>
          </a:p>
        </p:txBody>
      </p:sp>
      <p:sp>
        <p:nvSpPr>
          <p:cNvPr id="5" name="Slide Number Placeholder 4"/>
          <p:cNvSpPr>
            <a:spLocks noGrp="1"/>
          </p:cNvSpPr>
          <p:nvPr>
            <p:ph type="sldNum" sz="quarter" idx="12"/>
          </p:nvPr>
        </p:nvSpPr>
        <p:spPr/>
        <p:txBody>
          <a:bodyPr/>
          <a:lstStyle/>
          <a:p>
            <a:fld id="{C839977E-EAC6-4CBE-AE0E-153E042775AB}" type="slidenum">
              <a:rPr lang="en-US" smtClean="0"/>
              <a:pPr/>
              <a:t>3</a:t>
            </a:fld>
            <a:endParaRPr lang="en-US"/>
          </a:p>
        </p:txBody>
      </p:sp>
      <p:sp>
        <p:nvSpPr>
          <p:cNvPr id="6" name="Date Placeholder 5"/>
          <p:cNvSpPr>
            <a:spLocks noGrp="1"/>
          </p:cNvSpPr>
          <p:nvPr>
            <p:ph type="dt" sz="half" idx="10"/>
          </p:nvPr>
        </p:nvSpPr>
        <p:spPr/>
        <p:txBody>
          <a:bodyPr/>
          <a:lstStyle/>
          <a:p>
            <a:fld id="{95FFD427-3169-4202-A61B-1EDFD6D4ED40}" type="datetime1">
              <a:rPr lang="en-US" smtClean="0"/>
              <a:t>1/9/2015</a:t>
            </a:fld>
            <a:endParaRPr lang="en-US"/>
          </a:p>
        </p:txBody>
      </p:sp>
    </p:spTree>
    <p:extLst>
      <p:ext uri="{BB962C8B-B14F-4D97-AF65-F5344CB8AC3E}">
        <p14:creationId xmlns:p14="http://schemas.microsoft.com/office/powerpoint/2010/main" val="1613656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99"/>
                </a:solidFill>
              </a:rPr>
              <a:t>At the end of session the student will be able to understand</a:t>
            </a:r>
          </a:p>
          <a:p>
            <a:endParaRPr lang="en-US" dirty="0" smtClean="0"/>
          </a:p>
          <a:p>
            <a:pPr lvl="1"/>
            <a:r>
              <a:rPr lang="en-US" dirty="0" smtClean="0"/>
              <a:t>fundamental requirement in problem solving</a:t>
            </a:r>
          </a:p>
          <a:p>
            <a:pPr lvl="1"/>
            <a:r>
              <a:rPr lang="en-US" dirty="0" smtClean="0"/>
              <a:t>programming paradigms and methodologies</a:t>
            </a:r>
          </a:p>
          <a:p>
            <a:endParaRPr lang="en-US" dirty="0"/>
          </a:p>
        </p:txBody>
      </p:sp>
      <p:sp>
        <p:nvSpPr>
          <p:cNvPr id="3" name="Date Placeholder 2"/>
          <p:cNvSpPr>
            <a:spLocks noGrp="1"/>
          </p:cNvSpPr>
          <p:nvPr>
            <p:ph type="dt" sz="half" idx="10"/>
          </p:nvPr>
        </p:nvSpPr>
        <p:spPr/>
        <p:txBody>
          <a:bodyPr/>
          <a:lstStyle/>
          <a:p>
            <a:fld id="{66E13476-A1CC-4962-99D4-678BB31F4C89}" type="datetime1">
              <a:rPr lang="en-US" smtClean="0"/>
              <a:t>1/9/2015</a:t>
            </a:fld>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4</a:t>
            </a:fld>
            <a:endParaRPr lang="en-US"/>
          </a:p>
        </p:txBody>
      </p:sp>
      <p:sp>
        <p:nvSpPr>
          <p:cNvPr id="5" name="Footer Placeholder 4"/>
          <p:cNvSpPr>
            <a:spLocks noGrp="1"/>
          </p:cNvSpPr>
          <p:nvPr>
            <p:ph type="ftr" sz="quarter" idx="11"/>
          </p:nvPr>
        </p:nvSpPr>
        <p:spPr/>
        <p:txBody>
          <a:bodyPr/>
          <a:lstStyle/>
          <a:p>
            <a:r>
              <a:rPr lang="en-US" smtClean="0"/>
              <a:t>CSE 1002               Computer science and Engg</a:t>
            </a:r>
            <a:endParaRPr lang="en-US"/>
          </a:p>
        </p:txBody>
      </p:sp>
      <p:sp>
        <p:nvSpPr>
          <p:cNvPr id="6" name="Title 5"/>
          <p:cNvSpPr>
            <a:spLocks noGrp="1"/>
          </p:cNvSpPr>
          <p:nvPr>
            <p:ph type="title"/>
          </p:nvPr>
        </p:nvSpPr>
        <p:spPr/>
        <p:txBody>
          <a:bodyPr/>
          <a:lstStyle/>
          <a:p>
            <a:r>
              <a:rPr lang="en-US" b="1" dirty="0" smtClean="0">
                <a:solidFill>
                  <a:srgbClr val="000099"/>
                </a:solidFill>
              </a:rPr>
              <a:t>Session outcome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 cy="6858000"/>
          </a:xfrm>
          <a:prstGeom prst="rect">
            <a:avLst/>
          </a:prstGeom>
          <a:solidFill>
            <a:srgbClr val="0000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5"/>
          <p:cNvSpPr>
            <a:spLocks noGrp="1"/>
          </p:cNvSpPr>
          <p:nvPr>
            <p:ph type="title"/>
          </p:nvPr>
        </p:nvSpPr>
        <p:spPr>
          <a:xfrm>
            <a:off x="1219199" y="152400"/>
            <a:ext cx="7162801" cy="685800"/>
          </a:xfrm>
        </p:spPr>
        <p:txBody>
          <a:bodyPr>
            <a:normAutofit/>
          </a:bodyPr>
          <a:lstStyle/>
          <a:p>
            <a:pPr algn="ctr"/>
            <a:r>
              <a:rPr lang="en-US" sz="3200" b="1" dirty="0" smtClean="0">
                <a:solidFill>
                  <a:schemeClr val="tx2"/>
                </a:solidFill>
              </a:rPr>
              <a:t>Introduction to problem solving</a:t>
            </a:r>
            <a:endParaRPr lang="en-US" sz="3200" b="1" dirty="0">
              <a:solidFill>
                <a:schemeClr val="tx2"/>
              </a:solidFill>
            </a:endParaRPr>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3821" y="1600200"/>
            <a:ext cx="4639779" cy="4114800"/>
          </a:xfrm>
          <a:prstGeom prst="rect">
            <a:avLst/>
          </a:prstGeom>
        </p:spPr>
      </p:pic>
      <p:pic>
        <p:nvPicPr>
          <p:cNvPr id="1026" name="Picture 2" descr="http://t0.gstatic.com/images?q=tbn:ANd9GcQ0Ft-oveq1fnIY2tcNGTmQyl_prqzgy-4utrywbYhunBnVtoM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447800"/>
            <a:ext cx="3048000" cy="441959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3" name="Slide Number Placeholder 2"/>
          <p:cNvSpPr>
            <a:spLocks noGrp="1"/>
          </p:cNvSpPr>
          <p:nvPr>
            <p:ph type="sldNum" sz="quarter" idx="12"/>
          </p:nvPr>
        </p:nvSpPr>
        <p:spPr/>
        <p:txBody>
          <a:bodyPr/>
          <a:lstStyle/>
          <a:p>
            <a:fld id="{C839977E-EAC6-4CBE-AE0E-153E042775AB}" type="slidenum">
              <a:rPr lang="en-US" smtClean="0"/>
              <a:pPr/>
              <a:t>5</a:t>
            </a:fld>
            <a:endParaRPr lang="en-US"/>
          </a:p>
        </p:txBody>
      </p:sp>
      <p:sp>
        <p:nvSpPr>
          <p:cNvPr id="5" name="Date Placeholder 4"/>
          <p:cNvSpPr>
            <a:spLocks noGrp="1"/>
          </p:cNvSpPr>
          <p:nvPr>
            <p:ph type="dt" sz="half" idx="10"/>
          </p:nvPr>
        </p:nvSpPr>
        <p:spPr/>
        <p:txBody>
          <a:bodyPr/>
          <a:lstStyle/>
          <a:p>
            <a:fld id="{D732B991-634D-47FC-991D-7FF1F8B5CFA8}" type="datetime1">
              <a:rPr lang="en-US" smtClean="0"/>
              <a:t>1/9/2015</a:t>
            </a:fld>
            <a:endParaRPr lang="en-US"/>
          </a:p>
        </p:txBody>
      </p:sp>
    </p:spTree>
    <p:extLst>
      <p:ext uri="{BB962C8B-B14F-4D97-AF65-F5344CB8AC3E}">
        <p14:creationId xmlns:p14="http://schemas.microsoft.com/office/powerpoint/2010/main" val="1977982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1" y="21021"/>
            <a:ext cx="7239000" cy="867283"/>
          </a:xfrm>
        </p:spPr>
        <p:txBody>
          <a:bodyPr>
            <a:normAutofit/>
          </a:bodyPr>
          <a:lstStyle/>
          <a:p>
            <a:pPr algn="ctr"/>
            <a:r>
              <a:rPr lang="en-US" sz="3200" b="1" dirty="0"/>
              <a:t>Skill set required for SW Engineers</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9200" y="914401"/>
            <a:ext cx="7924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6</a:t>
            </a:fld>
            <a:endParaRPr lang="en-US"/>
          </a:p>
        </p:txBody>
      </p:sp>
      <p:sp>
        <p:nvSpPr>
          <p:cNvPr id="6" name="Date Placeholder 5"/>
          <p:cNvSpPr>
            <a:spLocks noGrp="1"/>
          </p:cNvSpPr>
          <p:nvPr>
            <p:ph type="dt" sz="half" idx="10"/>
          </p:nvPr>
        </p:nvSpPr>
        <p:spPr/>
        <p:txBody>
          <a:bodyPr/>
          <a:lstStyle/>
          <a:p>
            <a:fld id="{2378FB7F-8740-4475-B38A-45F4575B7DD7}" type="datetime1">
              <a:rPr lang="en-US" smtClean="0"/>
              <a:t>1/9/2015</a:t>
            </a:fld>
            <a:endParaRPr lang="en-US"/>
          </a:p>
        </p:txBody>
      </p:sp>
    </p:spTree>
    <p:extLst>
      <p:ext uri="{BB962C8B-B14F-4D97-AF65-F5344CB8AC3E}">
        <p14:creationId xmlns:p14="http://schemas.microsoft.com/office/powerpoint/2010/main" val="1274868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1" y="21021"/>
            <a:ext cx="7162800" cy="867283"/>
          </a:xfrm>
        </p:spPr>
        <p:txBody>
          <a:bodyPr>
            <a:normAutofit/>
          </a:bodyPr>
          <a:lstStyle/>
          <a:p>
            <a:pPr algn="ctr"/>
            <a:r>
              <a:rPr lang="en-US" sz="3200" b="1" dirty="0" smtClean="0"/>
              <a:t>What is a problem?</a:t>
            </a:r>
            <a:endParaRPr lang="en-US" sz="3200" b="1" dirty="0"/>
          </a:p>
        </p:txBody>
      </p:sp>
      <p:pic>
        <p:nvPicPr>
          <p:cNvPr id="4" name="Picture 2"/>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200" y="990600"/>
            <a:ext cx="7924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6" name="Slide Number Placeholder 5"/>
          <p:cNvSpPr>
            <a:spLocks noGrp="1"/>
          </p:cNvSpPr>
          <p:nvPr>
            <p:ph type="sldNum" sz="quarter" idx="12"/>
          </p:nvPr>
        </p:nvSpPr>
        <p:spPr/>
        <p:txBody>
          <a:bodyPr/>
          <a:lstStyle/>
          <a:p>
            <a:fld id="{C839977E-EAC6-4CBE-AE0E-153E042775AB}" type="slidenum">
              <a:rPr lang="en-US" smtClean="0"/>
              <a:pPr/>
              <a:t>7</a:t>
            </a:fld>
            <a:endParaRPr lang="en-US"/>
          </a:p>
        </p:txBody>
      </p:sp>
      <p:sp>
        <p:nvSpPr>
          <p:cNvPr id="7" name="Date Placeholder 6"/>
          <p:cNvSpPr>
            <a:spLocks noGrp="1"/>
          </p:cNvSpPr>
          <p:nvPr>
            <p:ph type="dt" sz="half" idx="10"/>
          </p:nvPr>
        </p:nvSpPr>
        <p:spPr/>
        <p:txBody>
          <a:bodyPr/>
          <a:lstStyle/>
          <a:p>
            <a:fld id="{2B831808-1097-4D0C-BE91-C568FAE10750}" type="datetime1">
              <a:rPr lang="en-US" smtClean="0"/>
              <a:t>1/9/2015</a:t>
            </a:fld>
            <a:endParaRPr lang="en-US"/>
          </a:p>
        </p:txBody>
      </p:sp>
      <p:pic>
        <p:nvPicPr>
          <p:cNvPr id="1026" name="Picture 2"/>
          <p:cNvPicPr>
            <a:picLocks noChangeAspect="1" noChangeArrowheads="1"/>
          </p:cNvPicPr>
          <p:nvPr/>
        </p:nvPicPr>
        <p:blipFill>
          <a:blip r:embed="rId3"/>
          <a:srcRect/>
          <a:stretch>
            <a:fillRect/>
          </a:stretch>
        </p:blipFill>
        <p:spPr bwMode="auto">
          <a:xfrm>
            <a:off x="3200400" y="6096000"/>
            <a:ext cx="5715000" cy="588309"/>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4102192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3200" b="1" dirty="0"/>
              <a:t>Logic</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79248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8</a:t>
            </a:fld>
            <a:endParaRPr lang="en-US"/>
          </a:p>
        </p:txBody>
      </p:sp>
      <p:sp>
        <p:nvSpPr>
          <p:cNvPr id="5" name="Date Placeholder 4"/>
          <p:cNvSpPr>
            <a:spLocks noGrp="1"/>
          </p:cNvSpPr>
          <p:nvPr>
            <p:ph type="dt" sz="half" idx="10"/>
          </p:nvPr>
        </p:nvSpPr>
        <p:spPr/>
        <p:txBody>
          <a:bodyPr/>
          <a:lstStyle/>
          <a:p>
            <a:fld id="{72BCF6FB-145B-4119-8997-F6687A521E2E}" type="datetime1">
              <a:rPr lang="en-US" smtClean="0"/>
              <a:t>1/9/2015</a:t>
            </a:fld>
            <a:endParaRPr lang="en-US"/>
          </a:p>
        </p:txBody>
      </p:sp>
    </p:spTree>
    <p:extLst>
      <p:ext uri="{BB962C8B-B14F-4D97-AF65-F5344CB8AC3E}">
        <p14:creationId xmlns:p14="http://schemas.microsoft.com/office/powerpoint/2010/main" val="10103994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1" y="21021"/>
            <a:ext cx="7239000" cy="867283"/>
          </a:xfrm>
        </p:spPr>
        <p:txBody>
          <a:bodyPr>
            <a:noAutofit/>
          </a:bodyPr>
          <a:lstStyle/>
          <a:p>
            <a:pPr algn="ctr"/>
            <a:r>
              <a:rPr lang="en-US" sz="3200" b="1" dirty="0" smtClean="0"/>
              <a:t>Importance of logic in problem solving</a:t>
            </a:r>
            <a:endParaRPr lang="en-US" sz="3200" b="1"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295400"/>
            <a:ext cx="7924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CSE 1002               Computer science and Engg</a:t>
            </a:r>
            <a:endParaRPr lang="en-US"/>
          </a:p>
        </p:txBody>
      </p:sp>
      <p:sp>
        <p:nvSpPr>
          <p:cNvPr id="4" name="Slide Number Placeholder 3"/>
          <p:cNvSpPr>
            <a:spLocks noGrp="1"/>
          </p:cNvSpPr>
          <p:nvPr>
            <p:ph type="sldNum" sz="quarter" idx="12"/>
          </p:nvPr>
        </p:nvSpPr>
        <p:spPr/>
        <p:txBody>
          <a:bodyPr/>
          <a:lstStyle/>
          <a:p>
            <a:fld id="{C839977E-EAC6-4CBE-AE0E-153E042775AB}" type="slidenum">
              <a:rPr lang="en-US" smtClean="0"/>
              <a:pPr/>
              <a:t>9</a:t>
            </a:fld>
            <a:endParaRPr lang="en-US"/>
          </a:p>
        </p:txBody>
      </p:sp>
      <p:sp>
        <p:nvSpPr>
          <p:cNvPr id="6" name="Date Placeholder 5"/>
          <p:cNvSpPr>
            <a:spLocks noGrp="1"/>
          </p:cNvSpPr>
          <p:nvPr>
            <p:ph type="dt" sz="half" idx="10"/>
          </p:nvPr>
        </p:nvSpPr>
        <p:spPr/>
        <p:txBody>
          <a:bodyPr/>
          <a:lstStyle/>
          <a:p>
            <a:fld id="{57F7ABC3-4CC7-4168-9D64-C7B29DDCE280}" type="datetime1">
              <a:rPr lang="en-US" smtClean="0"/>
              <a:t>1/9/2015</a:t>
            </a:fld>
            <a:endParaRPr lang="en-US"/>
          </a:p>
        </p:txBody>
      </p:sp>
    </p:spTree>
    <p:extLst>
      <p:ext uri="{BB962C8B-B14F-4D97-AF65-F5344CB8AC3E}">
        <p14:creationId xmlns:p14="http://schemas.microsoft.com/office/powerpoint/2010/main" val="201054254"/>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de Format - CSE">
  <a:themeElements>
    <a:clrScheme name="Custom 6">
      <a:dk1>
        <a:srgbClr val="002060"/>
      </a:dk1>
      <a:lt1>
        <a:srgbClr val="FFFFFF"/>
      </a:lt1>
      <a:dk2>
        <a:srgbClr val="002060"/>
      </a:dk2>
      <a:lt2>
        <a:srgbClr val="EEECE1"/>
      </a:lt2>
      <a:accent1>
        <a:srgbClr val="0070C0"/>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 Format - CSE</Template>
  <TotalTime>2551</TotalTime>
  <Words>1511</Words>
  <Application>Microsoft Office PowerPoint</Application>
  <PresentationFormat>On-screen Show (4:3)</PresentationFormat>
  <Paragraphs>191</Paragraphs>
  <Slides>23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Slide Format - CSE</vt:lpstr>
      <vt:lpstr>PowerPoint Presentation</vt:lpstr>
      <vt:lpstr>PowerPoint Presentation</vt:lpstr>
      <vt:lpstr>Objectives</vt:lpstr>
      <vt:lpstr>Session outcome</vt:lpstr>
      <vt:lpstr>Introduction to problem solving</vt:lpstr>
      <vt:lpstr>Skill set required for SW Engineers</vt:lpstr>
      <vt:lpstr>What is a problem?</vt:lpstr>
      <vt:lpstr>Logic</vt:lpstr>
      <vt:lpstr>Importance of logic in problem solving</vt:lpstr>
      <vt:lpstr>Importance of logic in problem solving</vt:lpstr>
      <vt:lpstr>Types of problems</vt:lpstr>
      <vt:lpstr>Computational Problems </vt:lpstr>
      <vt:lpstr>Broad applications of Computational Problem</vt:lpstr>
      <vt:lpstr>Classification of computational problems</vt:lpstr>
      <vt:lpstr>Distributed / Concurrent computation</vt:lpstr>
      <vt:lpstr>Sequential / Event based computation</vt:lpstr>
      <vt:lpstr>Programming Paradigms and Methodologies</vt:lpstr>
      <vt:lpstr>Unstructured Programming-USP</vt:lpstr>
      <vt:lpstr>USP Limitations</vt:lpstr>
      <vt:lpstr>Structured Programming -SP</vt:lpstr>
      <vt:lpstr>Limitations of SP</vt:lpstr>
      <vt:lpstr>Object Oriented Programming</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dc:creator>
  <cp:lastModifiedBy>Rajesh G</cp:lastModifiedBy>
  <cp:revision>508</cp:revision>
  <dcterms:created xsi:type="dcterms:W3CDTF">2013-04-02T09:06:53Z</dcterms:created>
  <dcterms:modified xsi:type="dcterms:W3CDTF">2015-01-09T16:08:48Z</dcterms:modified>
</cp:coreProperties>
</file>